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687" r:id="rId3"/>
  </p:sldMasterIdLst>
  <p:notesMasterIdLst>
    <p:notesMasterId r:id="rId54"/>
  </p:notesMasterIdLst>
  <p:sldIdLst>
    <p:sldId id="300" r:id="rId4"/>
    <p:sldId id="298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42" r:id="rId31"/>
    <p:sldId id="346" r:id="rId32"/>
    <p:sldId id="343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4" r:id="rId50"/>
    <p:sldId id="345" r:id="rId51"/>
    <p:sldId id="347" r:id="rId52"/>
    <p:sldId id="34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843" autoAdjust="0"/>
    <p:restoredTop sz="95478" autoAdjust="0"/>
  </p:normalViewPr>
  <p:slideViewPr>
    <p:cSldViewPr snapToGrid="0">
      <p:cViewPr varScale="1">
        <p:scale>
          <a:sx n="112" d="100"/>
          <a:sy n="112" d="100"/>
        </p:scale>
        <p:origin x="20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6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67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68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69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947FF42-4197-421E-B060-F9E33A38F916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668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766880" y="272880"/>
            <a:ext cx="68150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766880" y="3330360"/>
            <a:ext cx="68150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766880" y="27288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8258880" y="27288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258880" y="333036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766880" y="333036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766880" y="272880"/>
            <a:ext cx="6815040" cy="5852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766880" y="272880"/>
            <a:ext cx="6815040" cy="5852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40" name="Picture 39"/>
          <p:cNvPicPr/>
          <p:nvPr/>
        </p:nvPicPr>
        <p:blipFill>
          <a:blip r:embed="rId2"/>
          <a:stretch/>
        </p:blipFill>
        <p:spPr>
          <a:xfrm>
            <a:off x="4766880" y="1160280"/>
            <a:ext cx="6815040" cy="4078080"/>
          </a:xfrm>
          <a:prstGeom prst="rect">
            <a:avLst/>
          </a:prstGeom>
          <a:ln>
            <a:noFill/>
          </a:ln>
        </p:spPr>
      </p:pic>
      <p:pic>
        <p:nvPicPr>
          <p:cNvPr id="41" name="Picture 40"/>
          <p:cNvPicPr/>
          <p:nvPr/>
        </p:nvPicPr>
        <p:blipFill>
          <a:blip r:embed="rId2"/>
          <a:stretch/>
        </p:blipFill>
        <p:spPr>
          <a:xfrm>
            <a:off x="4766880" y="1160280"/>
            <a:ext cx="6815040" cy="407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766880" y="272880"/>
            <a:ext cx="6815040" cy="5852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766880" y="272880"/>
            <a:ext cx="6815040" cy="5852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766880" y="272880"/>
            <a:ext cx="3325440" cy="5852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8258880" y="272880"/>
            <a:ext cx="3325440" cy="5852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609600" y="272880"/>
            <a:ext cx="4010400" cy="538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766880" y="27288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766880" y="333036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8258880" y="272880"/>
            <a:ext cx="3325440" cy="5852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766880" y="272880"/>
            <a:ext cx="6815040" cy="5852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766880" y="272880"/>
            <a:ext cx="3325440" cy="5852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8258880" y="27288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8258880" y="333036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766880" y="27288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8258880" y="27288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766880" y="3330360"/>
            <a:ext cx="68150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766880" y="272880"/>
            <a:ext cx="68150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766880" y="3330360"/>
            <a:ext cx="68150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766880" y="27288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8258880" y="27288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8258880" y="333036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766880" y="333036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766880" y="272880"/>
            <a:ext cx="6815040" cy="5852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766880" y="272880"/>
            <a:ext cx="6815040" cy="5852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22" name="Picture 121"/>
          <p:cNvPicPr/>
          <p:nvPr/>
        </p:nvPicPr>
        <p:blipFill>
          <a:blip r:embed="rId2"/>
          <a:stretch/>
        </p:blipFill>
        <p:spPr>
          <a:xfrm>
            <a:off x="4766880" y="1160280"/>
            <a:ext cx="6815040" cy="4078080"/>
          </a:xfrm>
          <a:prstGeom prst="rect">
            <a:avLst/>
          </a:prstGeom>
          <a:ln>
            <a:noFill/>
          </a:ln>
        </p:spPr>
      </p:pic>
      <p:pic>
        <p:nvPicPr>
          <p:cNvPr id="123" name="Picture 122"/>
          <p:cNvPicPr/>
          <p:nvPr/>
        </p:nvPicPr>
        <p:blipFill>
          <a:blip r:embed="rId2"/>
          <a:stretch/>
        </p:blipFill>
        <p:spPr>
          <a:xfrm>
            <a:off x="4766880" y="1160280"/>
            <a:ext cx="6815040" cy="407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4766880" y="272880"/>
            <a:ext cx="6815040" cy="5852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766880" y="272880"/>
            <a:ext cx="6815040" cy="5852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766880" y="272880"/>
            <a:ext cx="3325440" cy="5852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8258880" y="272880"/>
            <a:ext cx="3325440" cy="5852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766880" y="272880"/>
            <a:ext cx="6815040" cy="5852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609600" y="272880"/>
            <a:ext cx="4010400" cy="538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766880" y="27288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766880" y="333036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8258880" y="272880"/>
            <a:ext cx="3325440" cy="5852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766880" y="272880"/>
            <a:ext cx="3325440" cy="5852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8258880" y="27288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8258880" y="333036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766880" y="27288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8258880" y="27288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766880" y="3330360"/>
            <a:ext cx="68150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766880" y="272880"/>
            <a:ext cx="68150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766880" y="3330360"/>
            <a:ext cx="68150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766880" y="27288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8258880" y="27288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8258880" y="333036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4766880" y="333036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766880" y="272880"/>
            <a:ext cx="6815040" cy="5852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766880" y="272880"/>
            <a:ext cx="6815040" cy="5852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63" name="Picture 162"/>
          <p:cNvPicPr/>
          <p:nvPr/>
        </p:nvPicPr>
        <p:blipFill>
          <a:blip r:embed="rId2"/>
          <a:stretch/>
        </p:blipFill>
        <p:spPr>
          <a:xfrm>
            <a:off x="4766880" y="1160280"/>
            <a:ext cx="6815040" cy="4078080"/>
          </a:xfrm>
          <a:prstGeom prst="rect">
            <a:avLst/>
          </a:prstGeom>
          <a:ln>
            <a:noFill/>
          </a:ln>
        </p:spPr>
      </p:pic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4766880" y="1160280"/>
            <a:ext cx="6815040" cy="407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766880" y="272880"/>
            <a:ext cx="3325440" cy="5852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8258880" y="272880"/>
            <a:ext cx="3325440" cy="5852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600" y="272880"/>
            <a:ext cx="4010400" cy="538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766880" y="27288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766880" y="333036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8258880" y="272880"/>
            <a:ext cx="3325440" cy="5852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766880" y="272880"/>
            <a:ext cx="3325440" cy="5852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8258880" y="27288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8258880" y="333036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766880" y="27288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8258880" y="272880"/>
            <a:ext cx="33254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766880" y="3330360"/>
            <a:ext cx="6815040" cy="2791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6.wmf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0" y="6324200"/>
            <a:ext cx="12191520" cy="532000"/>
          </a:xfrm>
          <a:prstGeom prst="rect">
            <a:avLst/>
          </a:prstGeom>
          <a:solidFill>
            <a:srgbClr val="9900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sz="1800" dirty="0"/>
          </a:p>
        </p:txBody>
      </p:sp>
      <p:sp>
        <p:nvSpPr>
          <p:cNvPr id="9" name="CustomShape 2"/>
          <p:cNvSpPr/>
          <p:nvPr/>
        </p:nvSpPr>
        <p:spPr>
          <a:xfrm flipV="1">
            <a:off x="0" y="6285720"/>
            <a:ext cx="12191520" cy="50400"/>
          </a:xfrm>
          <a:prstGeom prst="rect">
            <a:avLst/>
          </a:prstGeom>
          <a:solidFill>
            <a:srgbClr val="FFCC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PlaceHolder 3"/>
          <p:cNvSpPr>
            <a:spLocks noGrp="1"/>
          </p:cNvSpPr>
          <p:nvPr>
            <p:ph type="title"/>
          </p:nvPr>
        </p:nvSpPr>
        <p:spPr>
          <a:xfrm>
            <a:off x="609600" y="272880"/>
            <a:ext cx="4010400" cy="11617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99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6" name="PlaceHolder 4"/>
          <p:cNvSpPr>
            <a:spLocks noGrp="1"/>
          </p:cNvSpPr>
          <p:nvPr>
            <p:ph type="body"/>
          </p:nvPr>
        </p:nvSpPr>
        <p:spPr>
          <a:xfrm>
            <a:off x="4766880" y="272880"/>
            <a:ext cx="6815040" cy="5852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buSzPct val="45000"/>
              <a:buFont typeface="StarSymbol"/>
              <a:buChar char=""/>
            </a:pPr>
            <a:r>
              <a:rPr lang="en-US" sz="3200" strike="noStrike" dirty="0">
                <a:solidFill>
                  <a:srgbClr val="990000"/>
                </a:solidFill>
                <a:latin typeface="Calibri"/>
              </a:rPr>
              <a:t>Click to edit the outline text format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3200" strike="noStrike" dirty="0">
                <a:solidFill>
                  <a:srgbClr val="990000"/>
                </a:solidFill>
                <a:latin typeface="Calibri"/>
              </a:rPr>
              <a:t>Second Outline Level</a:t>
            </a:r>
            <a:endParaRPr dirty="0"/>
          </a:p>
          <a:p>
            <a:pPr lvl="2">
              <a:buSzPct val="45000"/>
              <a:buFont typeface="StarSymbol"/>
              <a:buChar char=""/>
            </a:pPr>
            <a:r>
              <a:rPr lang="en-US" sz="3200" strike="noStrike" dirty="0">
                <a:solidFill>
                  <a:srgbClr val="990000"/>
                </a:solidFill>
                <a:latin typeface="Calibri"/>
              </a:rPr>
              <a:t>Third Outline Level</a:t>
            </a:r>
            <a:endParaRPr dirty="0"/>
          </a:p>
          <a:p>
            <a:pPr lvl="3">
              <a:buSzPct val="75000"/>
              <a:buFont typeface="StarSymbol"/>
              <a:buChar char=""/>
            </a:pPr>
            <a:r>
              <a:rPr lang="en-US" sz="3200" strike="noStrike" dirty="0">
                <a:solidFill>
                  <a:srgbClr val="990000"/>
                </a:solidFill>
                <a:latin typeface="Calibri"/>
              </a:rPr>
              <a:t>Fourth Outline Level</a:t>
            </a:r>
            <a:endParaRPr dirty="0"/>
          </a:p>
          <a:p>
            <a:pPr lvl="4">
              <a:buSzPct val="45000"/>
              <a:buFont typeface="StarSymbol"/>
              <a:buChar char=""/>
            </a:pPr>
            <a:r>
              <a:rPr lang="en-US" sz="3200" strike="noStrike" dirty="0">
                <a:solidFill>
                  <a:srgbClr val="990000"/>
                </a:solidFill>
                <a:latin typeface="Calibri"/>
              </a:rPr>
              <a:t>Fifth Outline Level</a:t>
            </a:r>
            <a:endParaRPr dirty="0"/>
          </a:p>
          <a:p>
            <a:pPr lvl="5">
              <a:buSzPct val="45000"/>
              <a:buFont typeface="StarSymbol"/>
              <a:buChar char=""/>
            </a:pPr>
            <a:r>
              <a:rPr lang="en-US" sz="3200" strike="noStrike" dirty="0">
                <a:solidFill>
                  <a:srgbClr val="990000"/>
                </a:solidFill>
                <a:latin typeface="Calibri"/>
              </a:rPr>
              <a:t>Sixth Outline Level</a:t>
            </a:r>
            <a:endParaRPr dirty="0"/>
          </a:p>
          <a:p>
            <a:pPr lvl="6">
              <a:buSzPct val="45000"/>
              <a:buFont typeface="StarSymbol"/>
              <a:buChar char=""/>
            </a:pPr>
            <a:r>
              <a:rPr lang="en-US" sz="3200" strike="noStrike" dirty="0">
                <a:solidFill>
                  <a:srgbClr val="990000"/>
                </a:solidFill>
                <a:latin typeface="Calibri"/>
              </a:rPr>
              <a:t>Seventh Outline </a:t>
            </a:r>
            <a:r>
              <a:rPr lang="en-US" sz="3200" strike="noStrike" dirty="0" err="1">
                <a:solidFill>
                  <a:srgbClr val="990000"/>
                </a:solidFill>
                <a:latin typeface="Calibri"/>
              </a:rPr>
              <a:t>LevelClick</a:t>
            </a:r>
            <a:r>
              <a:rPr lang="en-US" sz="3200" strike="noStrike" dirty="0">
                <a:solidFill>
                  <a:srgbClr val="990000"/>
                </a:solidFill>
                <a:latin typeface="Calibri"/>
              </a:rPr>
              <a:t> to edit Master text styles</a:t>
            </a:r>
            <a:endParaRPr dirty="0"/>
          </a:p>
          <a:p>
            <a:pPr lvl="7">
              <a:buSzPct val="45000"/>
              <a:buFont typeface="StarSymbol"/>
              <a:buChar char=""/>
            </a:pPr>
            <a:r>
              <a:rPr lang="en-US" sz="2800" strike="noStrike" dirty="0">
                <a:solidFill>
                  <a:srgbClr val="990000"/>
                </a:solidFill>
                <a:latin typeface="Calibri"/>
              </a:rPr>
              <a:t>Second level</a:t>
            </a:r>
            <a:endParaRPr dirty="0"/>
          </a:p>
          <a:p>
            <a:pPr lvl="8">
              <a:buSzPct val="45000"/>
              <a:buFont typeface="StarSymbol"/>
              <a:buChar char=""/>
            </a:pPr>
            <a:r>
              <a:rPr lang="en-US" sz="2400" strike="noStrike" dirty="0">
                <a:solidFill>
                  <a:srgbClr val="990000"/>
                </a:solidFill>
                <a:latin typeface="Calibri"/>
              </a:rPr>
              <a:t>Third level</a:t>
            </a:r>
            <a:endParaRPr dirty="0"/>
          </a:p>
          <a:p>
            <a:pPr lvl="0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000" strike="noStrike" dirty="0">
                <a:solidFill>
                  <a:srgbClr val="990000"/>
                </a:solidFill>
                <a:latin typeface="Calibri"/>
              </a:rPr>
              <a:t>Fourth level</a:t>
            </a:r>
            <a:endParaRPr dirty="0"/>
          </a:p>
          <a:p>
            <a:pPr lvl="0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000" strike="noStrike" dirty="0">
                <a:solidFill>
                  <a:srgbClr val="990000"/>
                </a:solidFill>
                <a:latin typeface="Calibri"/>
              </a:rPr>
              <a:t>Fifth level</a:t>
            </a:r>
            <a:endParaRPr dirty="0"/>
          </a:p>
        </p:txBody>
      </p:sp>
      <p:sp>
        <p:nvSpPr>
          <p:cNvPr id="7" name="PlaceHolder 5"/>
          <p:cNvSpPr>
            <a:spLocks noGrp="1"/>
          </p:cNvSpPr>
          <p:nvPr>
            <p:ph type="body"/>
          </p:nvPr>
        </p:nvSpPr>
        <p:spPr>
          <a:xfrm>
            <a:off x="609600" y="1434960"/>
            <a:ext cx="4010400" cy="46908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buSzPct val="45000"/>
              <a:buFont typeface="StarSymbol"/>
              <a:buChar char=""/>
            </a:pPr>
            <a:r>
              <a:rPr lang="en-US" sz="1400" strike="noStrike">
                <a:solidFill>
                  <a:srgbClr val="99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400" strike="noStrike">
                <a:solidFill>
                  <a:srgbClr val="99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400" strike="noStrike">
                <a:solidFill>
                  <a:srgbClr val="99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400" strike="noStrike">
                <a:solidFill>
                  <a:srgbClr val="99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1400" strike="noStrike">
                <a:solidFill>
                  <a:srgbClr val="99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1400" strike="noStrike">
                <a:solidFill>
                  <a:srgbClr val="99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990000"/>
                </a:solidFill>
                <a:latin typeface="Calibri"/>
              </a:rPr>
              <a:t>Seventh Outline LevelClick to edit Master text styles</a:t>
            </a:r>
            <a:endParaRPr/>
          </a:p>
        </p:txBody>
      </p:sp>
      <p:sp>
        <p:nvSpPr>
          <p:cNvPr id="10" name="Rectangle 9"/>
          <p:cNvSpPr/>
          <p:nvPr userDrawn="1"/>
        </p:nvSpPr>
        <p:spPr>
          <a:xfrm>
            <a:off x="3508677" y="6414511"/>
            <a:ext cx="6691237" cy="325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FFFFFF"/>
                </a:solidFill>
              </a:rPr>
              <a:t>ITP-450: HPC in Applied Machine Learning</a:t>
            </a:r>
            <a:endParaRPr lang="en-US" sz="1400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DEE4237A-1A41-49C3-90A9-7E66B38E2E73}"/>
              </a:ext>
            </a:extLst>
          </p:cNvPr>
          <p:cNvPicPr/>
          <p:nvPr userDrawn="1"/>
        </p:nvPicPr>
        <p:blipFill>
          <a:blip r:embed="rId14"/>
          <a:stretch/>
        </p:blipFill>
        <p:spPr>
          <a:xfrm>
            <a:off x="10557288" y="6395208"/>
            <a:ext cx="1557846" cy="420300"/>
          </a:xfrm>
          <a:prstGeom prst="rect">
            <a:avLst/>
          </a:prstGeom>
          <a:ln>
            <a:noFill/>
          </a:ln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8CBEE890-0E33-4179-8B4E-E26E3FC60E50}"/>
              </a:ext>
            </a:extLst>
          </p:cNvPr>
          <p:cNvPicPr/>
          <p:nvPr userDrawn="1"/>
        </p:nvPicPr>
        <p:blipFill>
          <a:blip r:embed="rId15"/>
          <a:stretch/>
        </p:blipFill>
        <p:spPr>
          <a:xfrm>
            <a:off x="11496451" y="-46007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36E9A8-7CFF-F599-BB78-72EA7AE77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l="339"/>
          <a:stretch/>
        </p:blipFill>
        <p:spPr>
          <a:xfrm>
            <a:off x="41275" y="6399910"/>
            <a:ext cx="3869179" cy="4044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0" y="5803920"/>
            <a:ext cx="12191520" cy="1052280"/>
          </a:xfrm>
          <a:prstGeom prst="rect">
            <a:avLst/>
          </a:prstGeom>
          <a:solidFill>
            <a:srgbClr val="9900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2"/>
          <p:cNvSpPr/>
          <p:nvPr/>
        </p:nvSpPr>
        <p:spPr>
          <a:xfrm flipV="1">
            <a:off x="0" y="5778360"/>
            <a:ext cx="12191520" cy="50400"/>
          </a:xfrm>
          <a:prstGeom prst="rect">
            <a:avLst/>
          </a:prstGeom>
          <a:solidFill>
            <a:srgbClr val="FFCC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PlaceHolder 3"/>
          <p:cNvSpPr>
            <a:spLocks noGrp="1"/>
          </p:cNvSpPr>
          <p:nvPr>
            <p:ph type="title"/>
          </p:nvPr>
        </p:nvSpPr>
        <p:spPr>
          <a:xfrm>
            <a:off x="1522080" y="455760"/>
            <a:ext cx="10362720" cy="11426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99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812640" y="1752480"/>
            <a:ext cx="1036272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buSzPct val="45000"/>
              <a:buFont typeface="StarSymbol"/>
              <a:buChar char=""/>
            </a:pPr>
            <a:r>
              <a:rPr lang="en-US" sz="3200" strike="noStrike" dirty="0">
                <a:solidFill>
                  <a:srgbClr val="990000"/>
                </a:solidFill>
                <a:latin typeface="Calibri"/>
              </a:rPr>
              <a:t>Click to edit the outline text format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3200" strike="noStrike" dirty="0">
                <a:solidFill>
                  <a:srgbClr val="990000"/>
                </a:solidFill>
                <a:latin typeface="Calibri"/>
              </a:rPr>
              <a:t>Second Outline Level</a:t>
            </a:r>
            <a:endParaRPr dirty="0"/>
          </a:p>
          <a:p>
            <a:pPr lvl="2">
              <a:buSzPct val="45000"/>
              <a:buFont typeface="StarSymbol"/>
              <a:buChar char=""/>
            </a:pPr>
            <a:r>
              <a:rPr lang="en-US" sz="3200" strike="noStrike" dirty="0">
                <a:solidFill>
                  <a:srgbClr val="990000"/>
                </a:solidFill>
                <a:latin typeface="Calibri"/>
              </a:rPr>
              <a:t>Third Outline Level</a:t>
            </a:r>
            <a:endParaRPr dirty="0"/>
          </a:p>
          <a:p>
            <a:pPr lvl="3">
              <a:buSzPct val="75000"/>
              <a:buFont typeface="StarSymbol"/>
              <a:buChar char=""/>
            </a:pPr>
            <a:r>
              <a:rPr lang="en-US" sz="3200" strike="noStrike" dirty="0">
                <a:solidFill>
                  <a:srgbClr val="990000"/>
                </a:solidFill>
                <a:latin typeface="Calibri"/>
              </a:rPr>
              <a:t>Fourth Outline Level</a:t>
            </a:r>
            <a:endParaRPr dirty="0"/>
          </a:p>
          <a:p>
            <a:pPr lvl="4">
              <a:buSzPct val="45000"/>
              <a:buFont typeface="StarSymbol"/>
              <a:buChar char=""/>
            </a:pPr>
            <a:r>
              <a:rPr lang="en-US" sz="3200" strike="noStrike" dirty="0">
                <a:solidFill>
                  <a:srgbClr val="990000"/>
                </a:solidFill>
                <a:latin typeface="Calibri"/>
              </a:rPr>
              <a:t>Fifth Outline Level</a:t>
            </a:r>
            <a:endParaRPr dirty="0"/>
          </a:p>
          <a:p>
            <a:pPr lvl="5">
              <a:buSzPct val="45000"/>
              <a:buFont typeface="StarSymbol"/>
              <a:buChar char=""/>
            </a:pPr>
            <a:r>
              <a:rPr lang="en-US" sz="3200" strike="noStrike" dirty="0">
                <a:solidFill>
                  <a:srgbClr val="990000"/>
                </a:solidFill>
                <a:latin typeface="Calibri"/>
              </a:rPr>
              <a:t>Sixth Outline Level</a:t>
            </a:r>
            <a:endParaRPr dirty="0"/>
          </a:p>
          <a:p>
            <a:pPr lvl="6">
              <a:buSzPct val="45000"/>
              <a:buFont typeface="StarSymbol"/>
              <a:buChar char=""/>
            </a:pPr>
            <a:r>
              <a:rPr lang="en-US" sz="3200" strike="noStrike" dirty="0">
                <a:solidFill>
                  <a:srgbClr val="990000"/>
                </a:solidFill>
                <a:latin typeface="Calibri"/>
              </a:rPr>
              <a:t>Seventh Outline </a:t>
            </a:r>
            <a:r>
              <a:rPr lang="en-US" sz="3200" strike="noStrike" dirty="0" err="1">
                <a:solidFill>
                  <a:srgbClr val="990000"/>
                </a:solidFill>
                <a:latin typeface="Calibri"/>
              </a:rPr>
              <a:t>LevelClick</a:t>
            </a:r>
            <a:r>
              <a:rPr lang="en-US" sz="3200" strike="noStrike" dirty="0">
                <a:solidFill>
                  <a:srgbClr val="990000"/>
                </a:solidFill>
                <a:latin typeface="Calibri"/>
              </a:rPr>
              <a:t> to edit Master text styles</a:t>
            </a:r>
            <a:endParaRPr dirty="0"/>
          </a:p>
          <a:p>
            <a:pPr lvl="7">
              <a:buSzPct val="45000"/>
              <a:buFont typeface="StarSymbol"/>
              <a:buChar char=""/>
            </a:pPr>
            <a:r>
              <a:rPr lang="en-US" sz="2800" strike="noStrike" dirty="0">
                <a:solidFill>
                  <a:srgbClr val="990000"/>
                </a:solidFill>
                <a:latin typeface="Calibri"/>
              </a:rPr>
              <a:t>Second level</a:t>
            </a:r>
            <a:endParaRPr dirty="0"/>
          </a:p>
          <a:p>
            <a:pPr lvl="8">
              <a:buSzPct val="45000"/>
              <a:buFont typeface="StarSymbol"/>
              <a:buChar char=""/>
            </a:pPr>
            <a:r>
              <a:rPr lang="en-US" sz="2400" strike="noStrike" dirty="0">
                <a:solidFill>
                  <a:srgbClr val="990000"/>
                </a:solidFill>
                <a:latin typeface="Calibri"/>
              </a:rPr>
              <a:t>Third level</a:t>
            </a:r>
            <a:endParaRPr dirty="0"/>
          </a:p>
          <a:p>
            <a:pPr lvl="0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000" strike="noStrike" dirty="0">
                <a:solidFill>
                  <a:srgbClr val="990000"/>
                </a:solidFill>
                <a:latin typeface="Calibri"/>
              </a:rPr>
              <a:t>Fourth level</a:t>
            </a:r>
            <a:endParaRPr dirty="0"/>
          </a:p>
          <a:p>
            <a:pPr lvl="0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000" strike="noStrike" dirty="0">
                <a:solidFill>
                  <a:srgbClr val="990000"/>
                </a:solidFill>
                <a:latin typeface="Calibri"/>
              </a:rPr>
              <a:t>Fifth level</a:t>
            </a:r>
            <a:endParaRPr dirty="0"/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B7D841DE-6F9B-452A-A1F9-7AECB4B37942}"/>
              </a:ext>
            </a:extLst>
          </p:cNvPr>
          <p:cNvPicPr/>
          <p:nvPr userDrawn="1"/>
        </p:nvPicPr>
        <p:blipFill>
          <a:blip r:embed="rId14"/>
          <a:stretch/>
        </p:blipFill>
        <p:spPr>
          <a:xfrm>
            <a:off x="9519384" y="6038742"/>
            <a:ext cx="2628592" cy="709183"/>
          </a:xfrm>
          <a:prstGeom prst="rect">
            <a:avLst/>
          </a:prstGeom>
          <a:ln>
            <a:noFill/>
          </a:ln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21625951-FAEB-4D5F-AB92-BE28485EB61F}"/>
              </a:ext>
            </a:extLst>
          </p:cNvPr>
          <p:cNvPicPr/>
          <p:nvPr userDrawn="1"/>
        </p:nvPicPr>
        <p:blipFill>
          <a:blip r:embed="rId15"/>
          <a:stretch/>
        </p:blipFill>
        <p:spPr>
          <a:xfrm>
            <a:off x="11496451" y="-46007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8B31AE-4437-A641-F3E5-1322509C0AF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22609" y="6025877"/>
            <a:ext cx="5820991" cy="60948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5803920"/>
            <a:ext cx="12191520" cy="1052280"/>
          </a:xfrm>
          <a:prstGeom prst="rect">
            <a:avLst/>
          </a:prstGeom>
          <a:solidFill>
            <a:srgbClr val="9900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2"/>
          <p:cNvSpPr/>
          <p:nvPr/>
        </p:nvSpPr>
        <p:spPr>
          <a:xfrm flipV="1">
            <a:off x="0" y="5778360"/>
            <a:ext cx="12191520" cy="50400"/>
          </a:xfrm>
          <a:prstGeom prst="rect">
            <a:avLst/>
          </a:prstGeom>
          <a:solidFill>
            <a:srgbClr val="FFCC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6" name="Picture 10"/>
          <p:cNvPicPr/>
          <p:nvPr/>
        </p:nvPicPr>
        <p:blipFill>
          <a:blip r:embed="rId14"/>
          <a:stretch/>
        </p:blipFill>
        <p:spPr>
          <a:xfrm>
            <a:off x="10934880" y="237960"/>
            <a:ext cx="996960" cy="747720"/>
          </a:xfrm>
          <a:prstGeom prst="rect">
            <a:avLst/>
          </a:prstGeom>
          <a:ln>
            <a:noFill/>
          </a:ln>
        </p:spPr>
      </p:pic>
      <p:pic>
        <p:nvPicPr>
          <p:cNvPr id="127" name="Picture 8"/>
          <p:cNvPicPr/>
          <p:nvPr/>
        </p:nvPicPr>
        <p:blipFill>
          <a:blip r:embed="rId15"/>
          <a:stretch/>
        </p:blipFill>
        <p:spPr>
          <a:xfrm>
            <a:off x="9330240" y="6462000"/>
            <a:ext cx="2428800" cy="154440"/>
          </a:xfrm>
          <a:prstGeom prst="rect">
            <a:avLst/>
          </a:prstGeom>
          <a:ln>
            <a:noFill/>
          </a:ln>
        </p:spPr>
      </p:pic>
      <p:pic>
        <p:nvPicPr>
          <p:cNvPr id="128" name="Picture 11"/>
          <p:cNvPicPr/>
          <p:nvPr/>
        </p:nvPicPr>
        <p:blipFill>
          <a:blip r:embed="rId16"/>
          <a:stretch/>
        </p:blipFill>
        <p:spPr>
          <a:xfrm>
            <a:off x="389280" y="6138360"/>
            <a:ext cx="2321760" cy="469800"/>
          </a:xfrm>
          <a:prstGeom prst="rect">
            <a:avLst/>
          </a:prstGeom>
          <a:ln>
            <a:noFill/>
          </a:ln>
        </p:spPr>
      </p:pic>
      <p:sp>
        <p:nvSpPr>
          <p:cNvPr id="129" name="PlaceHolder 3"/>
          <p:cNvSpPr>
            <a:spLocks noGrp="1"/>
          </p:cNvSpPr>
          <p:nvPr>
            <p:ph type="title"/>
          </p:nvPr>
        </p:nvSpPr>
        <p:spPr>
          <a:xfrm>
            <a:off x="1522080" y="455760"/>
            <a:ext cx="10362720" cy="11426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99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tutorials/beginner/introyt/tensorboardyt_tutorial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6006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13C0B9-4C88-4683-8C28-02DB30063913}"/>
              </a:ext>
            </a:extLst>
          </p:cNvPr>
          <p:cNvSpPr txBox="1"/>
          <p:nvPr/>
        </p:nvSpPr>
        <p:spPr>
          <a:xfrm>
            <a:off x="1155700" y="69850"/>
            <a:ext cx="10198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ITP-450: High Performance Computing in Applied Machine Learning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E8BBB-E467-49EC-89CE-36C9ECF01923}"/>
              </a:ext>
            </a:extLst>
          </p:cNvPr>
          <p:cNvSpPr txBox="1"/>
          <p:nvPr/>
        </p:nvSpPr>
        <p:spPr>
          <a:xfrm>
            <a:off x="1546763" y="2969915"/>
            <a:ext cx="8756439" cy="25801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/>
              <a:t>Hao Ji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Data Scientist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Center for Advanced Research Computing</a:t>
            </a:r>
          </a:p>
          <a:p>
            <a:pPr algn="ctr">
              <a:lnSpc>
                <a:spcPct val="150000"/>
              </a:lnSpc>
            </a:pPr>
            <a:endParaRPr lang="en-US" sz="1600" dirty="0"/>
          </a:p>
          <a:p>
            <a:pPr algn="ctr">
              <a:lnSpc>
                <a:spcPct val="150000"/>
              </a:lnSpc>
            </a:pPr>
            <a:endParaRPr lang="en-US" sz="1600" dirty="0"/>
          </a:p>
          <a:p>
            <a:pPr algn="ctr">
              <a:lnSpc>
                <a:spcPct val="150000"/>
              </a:lnSpc>
            </a:pPr>
            <a:r>
              <a:rPr lang="en-US" dirty="0"/>
              <a:t>Email: </a:t>
            </a:r>
            <a:r>
              <a:rPr lang="en-US" dirty="0" err="1"/>
              <a:t>haoji@usc.edu</a:t>
            </a:r>
            <a:endParaRPr lang="en-US" sz="2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1F25F7-D282-4D4B-82C7-3EB6112B0472}"/>
              </a:ext>
            </a:extLst>
          </p:cNvPr>
          <p:cNvCxnSpPr>
            <a:cxnSpLocks/>
          </p:cNvCxnSpPr>
          <p:nvPr/>
        </p:nvCxnSpPr>
        <p:spPr>
          <a:xfrm>
            <a:off x="578137" y="2846094"/>
            <a:ext cx="1100819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9A5B27A-952A-8860-0A91-C0F594B5429B}"/>
              </a:ext>
            </a:extLst>
          </p:cNvPr>
          <p:cNvSpPr txBox="1"/>
          <p:nvPr/>
        </p:nvSpPr>
        <p:spPr>
          <a:xfrm>
            <a:off x="996950" y="2052363"/>
            <a:ext cx="1019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n-NO" sz="3600" dirty="0" err="1"/>
              <a:t>Introduction</a:t>
            </a:r>
            <a:r>
              <a:rPr lang="nn-NO" sz="3600" dirty="0"/>
              <a:t> to </a:t>
            </a:r>
            <a:r>
              <a:rPr lang="nn-NO" sz="3600" dirty="0" err="1"/>
              <a:t>Convolutional</a:t>
            </a:r>
            <a:r>
              <a:rPr lang="nn-NO" sz="3600" dirty="0"/>
              <a:t> </a:t>
            </a:r>
            <a:r>
              <a:rPr lang="nn-NO" sz="3600" dirty="0" err="1"/>
              <a:t>Neural</a:t>
            </a:r>
            <a:r>
              <a:rPr lang="nn-NO" sz="3600" dirty="0"/>
              <a:t> Networks</a:t>
            </a:r>
            <a:endParaRPr lang="en-US" sz="3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1AF566-12FE-4CF7-F464-AF01054A44CA}"/>
              </a:ext>
            </a:extLst>
          </p:cNvPr>
          <p:cNvCxnSpPr>
            <a:cxnSpLocks/>
          </p:cNvCxnSpPr>
          <p:nvPr/>
        </p:nvCxnSpPr>
        <p:spPr>
          <a:xfrm>
            <a:off x="703036" y="564559"/>
            <a:ext cx="1067069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75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Convolutional Neural Networks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onvolutional Neural Networks">
            <a:extLst>
              <a:ext uri="{FF2B5EF4-FFF2-40B4-BE49-F238E27FC236}">
                <a16:creationId xmlns:a16="http://schemas.microsoft.com/office/drawing/2014/main" id="{7077D499-018E-751E-3BA9-228A14294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363" y="1041992"/>
            <a:ext cx="5445600" cy="515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167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Convolutional Neural Networks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Arrow 1">
            <a:extLst>
              <a:ext uri="{FF2B5EF4-FFF2-40B4-BE49-F238E27FC236}">
                <a16:creationId xmlns:a16="http://schemas.microsoft.com/office/drawing/2014/main" id="{98C66066-1F05-BB06-6675-41F227580FD1}"/>
              </a:ext>
            </a:extLst>
          </p:cNvPr>
          <p:cNvSpPr/>
          <p:nvPr/>
        </p:nvSpPr>
        <p:spPr>
          <a:xfrm>
            <a:off x="5142419" y="3217955"/>
            <a:ext cx="1112108" cy="6054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0BDC8F-500D-2DE6-714A-5BE1E891C327}"/>
              </a:ext>
            </a:extLst>
          </p:cNvPr>
          <p:cNvSpPr txBox="1"/>
          <p:nvPr/>
        </p:nvSpPr>
        <p:spPr>
          <a:xfrm>
            <a:off x="360851" y="771243"/>
            <a:ext cx="85840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example, if we had 6 5x5 filters, we’ll get 6 separate activation maps:</a:t>
            </a:r>
          </a:p>
        </p:txBody>
      </p:sp>
      <p:pic>
        <p:nvPicPr>
          <p:cNvPr id="4" name="Picture 3" descr="A group of colored squares&#10;&#10;Description automatically generated">
            <a:extLst>
              <a:ext uri="{FF2B5EF4-FFF2-40B4-BE49-F238E27FC236}">
                <a16:creationId xmlns:a16="http://schemas.microsoft.com/office/drawing/2014/main" id="{761AC829-332A-82A1-0DA4-B6AEA5B6F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2087" r="284"/>
          <a:stretch/>
        </p:blipFill>
        <p:spPr>
          <a:xfrm>
            <a:off x="6716982" y="1303405"/>
            <a:ext cx="3667852" cy="4434579"/>
          </a:xfrm>
          <a:prstGeom prst="rect">
            <a:avLst/>
          </a:prstGeom>
        </p:spPr>
      </p:pic>
      <p:pic>
        <p:nvPicPr>
          <p:cNvPr id="5" name="Picture 4" descr="A pink rectangular object with black text&#10;&#10;Description automatically generated">
            <a:extLst>
              <a:ext uri="{FF2B5EF4-FFF2-40B4-BE49-F238E27FC236}">
                <a16:creationId xmlns:a16="http://schemas.microsoft.com/office/drawing/2014/main" id="{6A2FC121-59D6-C24D-AD56-F484EE960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924" y="1303407"/>
            <a:ext cx="2276346" cy="4434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58EC11-49C6-CA48-CA48-36BA1D783EF8}"/>
              </a:ext>
            </a:extLst>
          </p:cNvPr>
          <p:cNvSpPr txBox="1"/>
          <p:nvPr/>
        </p:nvSpPr>
        <p:spPr>
          <a:xfrm>
            <a:off x="5876155" y="5737984"/>
            <a:ext cx="6455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stack these up to get a “new image” of size 28x28x6!</a:t>
            </a:r>
          </a:p>
        </p:txBody>
      </p:sp>
    </p:spTree>
    <p:extLst>
      <p:ext uri="{BB962C8B-B14F-4D97-AF65-F5344CB8AC3E}">
        <p14:creationId xmlns:p14="http://schemas.microsoft.com/office/powerpoint/2010/main" val="2720522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Convolutional Neural Networks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C5C930-0BB8-5705-1EA0-22AD5A62321B}"/>
              </a:ext>
            </a:extLst>
          </p:cNvPr>
          <p:cNvSpPr txBox="1"/>
          <p:nvPr/>
        </p:nvSpPr>
        <p:spPr>
          <a:xfrm>
            <a:off x="385070" y="1100601"/>
            <a:ext cx="114218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ConvNet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is a sequence of Convolution Layers, interspersed with activation functions</a:t>
            </a:r>
          </a:p>
          <a:p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graph of a rectangle&#10;&#10;Description automatically generated">
            <a:extLst>
              <a:ext uri="{FF2B5EF4-FFF2-40B4-BE49-F238E27FC236}">
                <a16:creationId xmlns:a16="http://schemas.microsoft.com/office/drawing/2014/main" id="{8794FDA9-A4E5-4F96-2FF6-A7EE65BE0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096" y="1868100"/>
            <a:ext cx="8888351" cy="334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19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Convolutional Neural Networks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id of squares with green squares&#10;&#10;Description automatically generated">
            <a:extLst>
              <a:ext uri="{FF2B5EF4-FFF2-40B4-BE49-F238E27FC236}">
                <a16:creationId xmlns:a16="http://schemas.microsoft.com/office/drawing/2014/main" id="{F2586FB6-FDB0-5C7C-EC1D-8C346B38E1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975" b="617"/>
          <a:stretch/>
        </p:blipFill>
        <p:spPr>
          <a:xfrm>
            <a:off x="720397" y="1257737"/>
            <a:ext cx="4628056" cy="47962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D80A06-ADA8-7F76-9518-7F732809D255}"/>
              </a:ext>
            </a:extLst>
          </p:cNvPr>
          <p:cNvSpPr txBox="1"/>
          <p:nvPr/>
        </p:nvSpPr>
        <p:spPr>
          <a:xfrm>
            <a:off x="5811445" y="258669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closer look at spatial dimensions: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7x7 input (spatially) assume 3x3 filter with a stride of 1 </a:t>
            </a:r>
          </a:p>
        </p:txBody>
      </p:sp>
    </p:spTree>
    <p:extLst>
      <p:ext uri="{BB962C8B-B14F-4D97-AF65-F5344CB8AC3E}">
        <p14:creationId xmlns:p14="http://schemas.microsoft.com/office/powerpoint/2010/main" val="4283068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Convolutional Neural Networks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id with a green square&#10;&#10;Description automatically generated">
            <a:extLst>
              <a:ext uri="{FF2B5EF4-FFF2-40B4-BE49-F238E27FC236}">
                <a16:creationId xmlns:a16="http://schemas.microsoft.com/office/drawing/2014/main" id="{23645EF1-EE97-0455-C05F-3F006969A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94" y="1794469"/>
            <a:ext cx="2942240" cy="2995790"/>
          </a:xfrm>
          <a:prstGeom prst="rect">
            <a:avLst/>
          </a:prstGeom>
        </p:spPr>
      </p:pic>
      <p:pic>
        <p:nvPicPr>
          <p:cNvPr id="3" name="Picture 2" descr="A grid of squares with green squares&#10;&#10;Description automatically generated">
            <a:extLst>
              <a:ext uri="{FF2B5EF4-FFF2-40B4-BE49-F238E27FC236}">
                <a16:creationId xmlns:a16="http://schemas.microsoft.com/office/drawing/2014/main" id="{48BC18BB-8F15-56CE-2C90-7CA4BD333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237" y="1777390"/>
            <a:ext cx="2942240" cy="3029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F4204F-2EF7-36CC-3C03-EDF4D7608AD2}"/>
              </a:ext>
            </a:extLst>
          </p:cNvPr>
          <p:cNvSpPr txBox="1"/>
          <p:nvPr/>
        </p:nvSpPr>
        <p:spPr>
          <a:xfrm>
            <a:off x="7572445" y="3028890"/>
            <a:ext cx="77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. . .</a:t>
            </a:r>
          </a:p>
        </p:txBody>
      </p:sp>
      <p:pic>
        <p:nvPicPr>
          <p:cNvPr id="5" name="Picture 4" descr="A grid of squares with green squares&#10;&#10;Description automatically generated">
            <a:extLst>
              <a:ext uri="{FF2B5EF4-FFF2-40B4-BE49-F238E27FC236}">
                <a16:creationId xmlns:a16="http://schemas.microsoft.com/office/drawing/2014/main" id="{3B06E442-AD29-DF77-CC87-535D0F063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55" y="1818994"/>
            <a:ext cx="2830786" cy="2923094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9456E499-D751-B76E-4D8E-0208966612A5}"/>
              </a:ext>
            </a:extLst>
          </p:cNvPr>
          <p:cNvSpPr/>
          <p:nvPr/>
        </p:nvSpPr>
        <p:spPr>
          <a:xfrm>
            <a:off x="3512764" y="3132083"/>
            <a:ext cx="544229" cy="2969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80CEBB-5AE2-386A-2F34-1E7751165861}"/>
              </a:ext>
            </a:extLst>
          </p:cNvPr>
          <p:cNvSpPr txBox="1"/>
          <p:nvPr/>
        </p:nvSpPr>
        <p:spPr>
          <a:xfrm>
            <a:off x="1138518" y="4936884"/>
            <a:ext cx="1531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x7 Input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FC587F4-01B6-8F01-4967-42673974A9FB}"/>
              </a:ext>
            </a:extLst>
          </p:cNvPr>
          <p:cNvSpPr/>
          <p:nvPr/>
        </p:nvSpPr>
        <p:spPr>
          <a:xfrm>
            <a:off x="9982068" y="5090772"/>
            <a:ext cx="328754" cy="5390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EABEB-9E97-C6F4-EC2B-391627EC3A33}"/>
              </a:ext>
            </a:extLst>
          </p:cNvPr>
          <p:cNvSpPr txBox="1"/>
          <p:nvPr/>
        </p:nvSpPr>
        <p:spPr>
          <a:xfrm>
            <a:off x="9497560" y="5740795"/>
            <a:ext cx="14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x5 Output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6307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Convolutional Neural Networks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id of squares with green squares&#10;&#10;Description automatically generated">
            <a:extLst>
              <a:ext uri="{FF2B5EF4-FFF2-40B4-BE49-F238E27FC236}">
                <a16:creationId xmlns:a16="http://schemas.microsoft.com/office/drawing/2014/main" id="{4B744B89-DB76-5EB4-3942-A2E9F6EE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71" y="1654247"/>
            <a:ext cx="3222618" cy="332770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E89348CE-1C90-447C-D5C6-A6E1A9B8D5CF}"/>
              </a:ext>
            </a:extLst>
          </p:cNvPr>
          <p:cNvSpPr/>
          <p:nvPr/>
        </p:nvSpPr>
        <p:spPr>
          <a:xfrm>
            <a:off x="5875344" y="2926765"/>
            <a:ext cx="1462652" cy="5609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2EFB81-3396-5422-D5B6-180B96563FCD}"/>
              </a:ext>
            </a:extLst>
          </p:cNvPr>
          <p:cNvSpPr txBox="1"/>
          <p:nvPr/>
        </p:nvSpPr>
        <p:spPr>
          <a:xfrm>
            <a:off x="2048227" y="505553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x7 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A5EF72-4F96-9FC0-4906-88BAAB75A7F8}"/>
              </a:ext>
            </a:extLst>
          </p:cNvPr>
          <p:cNvSpPr txBox="1"/>
          <p:nvPr/>
        </p:nvSpPr>
        <p:spPr>
          <a:xfrm>
            <a:off x="8916651" y="2745596"/>
            <a:ext cx="700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034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Convolutional Neural Networks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id of squares with green squares&#10;&#10;Description automatically generated">
            <a:extLst>
              <a:ext uri="{FF2B5EF4-FFF2-40B4-BE49-F238E27FC236}">
                <a16:creationId xmlns:a16="http://schemas.microsoft.com/office/drawing/2014/main" id="{7DC21D6A-4898-D058-0B66-2A9EAB787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032" y="1818993"/>
            <a:ext cx="2830786" cy="2923094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38EF9FA8-253A-9B51-B936-3066B4DDF2E0}"/>
              </a:ext>
            </a:extLst>
          </p:cNvPr>
          <p:cNvSpPr/>
          <p:nvPr/>
        </p:nvSpPr>
        <p:spPr>
          <a:xfrm>
            <a:off x="5649600" y="2957374"/>
            <a:ext cx="1928359" cy="6463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EF2294-CEFF-253D-BE30-609D9E90EF67}"/>
              </a:ext>
            </a:extLst>
          </p:cNvPr>
          <p:cNvSpPr txBox="1"/>
          <p:nvPr/>
        </p:nvSpPr>
        <p:spPr>
          <a:xfrm>
            <a:off x="2353027" y="4819712"/>
            <a:ext cx="14201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x7 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A018B-46D2-12A1-E95B-A4DF1BAA276E}"/>
              </a:ext>
            </a:extLst>
          </p:cNvPr>
          <p:cNvSpPr txBox="1"/>
          <p:nvPr/>
        </p:nvSpPr>
        <p:spPr>
          <a:xfrm>
            <a:off x="4694184" y="237211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assume 3x3 filter with a stride of 2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6AE55D-F72E-5331-AA6D-FC1F2D8B10FB}"/>
              </a:ext>
            </a:extLst>
          </p:cNvPr>
          <p:cNvSpPr txBox="1"/>
          <p:nvPr/>
        </p:nvSpPr>
        <p:spPr>
          <a:xfrm>
            <a:off x="8625568" y="2957373"/>
            <a:ext cx="129619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/>
              <a:t>3 </a:t>
            </a:r>
            <a:r>
              <a:rPr lang="en-US" sz="3600" dirty="0">
                <a:effectLst/>
                <a:latin typeface="Helvetica" pitchFamily="2" charset="0"/>
              </a:rPr>
              <a:t>x 3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192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Convolutional Neural Networks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id of squares with green squares&#10;&#10;Description automatically generated">
            <a:extLst>
              <a:ext uri="{FF2B5EF4-FFF2-40B4-BE49-F238E27FC236}">
                <a16:creationId xmlns:a16="http://schemas.microsoft.com/office/drawing/2014/main" id="{88783294-8BDF-7C2B-9570-3A3C35631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032" y="1818993"/>
            <a:ext cx="2830786" cy="2923094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21402E73-04EE-112F-CC1E-1B98659875BB}"/>
              </a:ext>
            </a:extLst>
          </p:cNvPr>
          <p:cNvSpPr/>
          <p:nvPr/>
        </p:nvSpPr>
        <p:spPr>
          <a:xfrm>
            <a:off x="5317369" y="3103652"/>
            <a:ext cx="1894503" cy="6506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3F4D07-4354-9916-729E-D9BCE656B0B9}"/>
              </a:ext>
            </a:extLst>
          </p:cNvPr>
          <p:cNvSpPr txBox="1"/>
          <p:nvPr/>
        </p:nvSpPr>
        <p:spPr>
          <a:xfrm>
            <a:off x="2437110" y="4842291"/>
            <a:ext cx="1209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x7 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8FA27-9E4E-8C9A-C08A-86B4FAD73ED4}"/>
              </a:ext>
            </a:extLst>
          </p:cNvPr>
          <p:cNvSpPr txBox="1"/>
          <p:nvPr/>
        </p:nvSpPr>
        <p:spPr>
          <a:xfrm>
            <a:off x="4694184" y="252665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assume 3x3 filter with a stride of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438786-0EEB-B9B5-87F3-63E71013BA61}"/>
              </a:ext>
            </a:extLst>
          </p:cNvPr>
          <p:cNvSpPr txBox="1"/>
          <p:nvPr/>
        </p:nvSpPr>
        <p:spPr>
          <a:xfrm>
            <a:off x="7893290" y="3026969"/>
            <a:ext cx="3195462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 not fit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cannot apply 3x3 filter on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7x7 input with stride 3</a:t>
            </a:r>
          </a:p>
        </p:txBody>
      </p:sp>
    </p:spTree>
    <p:extLst>
      <p:ext uri="{BB962C8B-B14F-4D97-AF65-F5344CB8AC3E}">
        <p14:creationId xmlns:p14="http://schemas.microsoft.com/office/powerpoint/2010/main" val="1522578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Convolutional Neural Networks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id with black and white squares&#10;&#10;Description automatically generated">
            <a:extLst>
              <a:ext uri="{FF2B5EF4-FFF2-40B4-BE49-F238E27FC236}">
                <a16:creationId xmlns:a16="http://schemas.microsoft.com/office/drawing/2014/main" id="{8A885756-8B22-C01F-29F2-70DDA88C7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55" y="1362881"/>
            <a:ext cx="4806074" cy="4854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3C0085-E33E-82EB-B6AE-FD216EF214D2}"/>
              </a:ext>
            </a:extLst>
          </p:cNvPr>
          <p:cNvSpPr txBox="1"/>
          <p:nvPr/>
        </p:nvSpPr>
        <p:spPr>
          <a:xfrm>
            <a:off x="6695090" y="2218867"/>
            <a:ext cx="49188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Output size = (N - F) / stride + 1</a:t>
            </a:r>
          </a:p>
          <a:p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e.g. N = 7, F = 3: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stride 1 =&gt; (7 - 3)/1 + 1 = 5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stride 2 =&gt; (7 - 3)/2 + 1 = 3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stride 3 =&gt; (7 - 3)/3 + 1 = 2.33 (does not fit) </a:t>
            </a:r>
          </a:p>
        </p:txBody>
      </p:sp>
    </p:spTree>
    <p:extLst>
      <p:ext uri="{BB962C8B-B14F-4D97-AF65-F5344CB8AC3E}">
        <p14:creationId xmlns:p14="http://schemas.microsoft.com/office/powerpoint/2010/main" val="2396804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Convolutional Neural Networks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7253552-5ABA-E845-F6FA-33F35454DE19}"/>
              </a:ext>
            </a:extLst>
          </p:cNvPr>
          <p:cNvSpPr txBox="1"/>
          <p:nvPr/>
        </p:nvSpPr>
        <p:spPr>
          <a:xfrm>
            <a:off x="385070" y="1100601"/>
            <a:ext cx="1142185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32x32 input convolved repeatedly with 5x5 filters shrinks volumes spatially!</a:t>
            </a:r>
          </a:p>
          <a:p>
            <a:r>
              <a:rPr lang="en-US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(32 -&gt; 28 -&gt; 24 ...). Shrinking too fast is not good, doesn’t work well.</a:t>
            </a:r>
          </a:p>
          <a:p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graph of a rectangle&#10;&#10;Description automatically generated">
            <a:extLst>
              <a:ext uri="{FF2B5EF4-FFF2-40B4-BE49-F238E27FC236}">
                <a16:creationId xmlns:a16="http://schemas.microsoft.com/office/drawing/2014/main" id="{FF9809BF-65D9-1BE0-7413-99A14CE3D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823" y="2636511"/>
            <a:ext cx="8888351" cy="334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51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Outline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04;p2">
            <a:extLst>
              <a:ext uri="{FF2B5EF4-FFF2-40B4-BE49-F238E27FC236}">
                <a16:creationId xmlns:a16="http://schemas.microsoft.com/office/drawing/2014/main" id="{5A1D14AA-1634-4F9E-F7DB-88C524F01623}"/>
              </a:ext>
            </a:extLst>
          </p:cNvPr>
          <p:cNvSpPr/>
          <p:nvPr/>
        </p:nvSpPr>
        <p:spPr>
          <a:xfrm>
            <a:off x="801028" y="1347454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Section 1: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Convolutional Neural Networks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07;p2">
            <a:extLst>
              <a:ext uri="{FF2B5EF4-FFF2-40B4-BE49-F238E27FC236}">
                <a16:creationId xmlns:a16="http://schemas.microsoft.com/office/drawing/2014/main" id="{121C0833-37A3-38A4-8397-D56C52166772}"/>
              </a:ext>
            </a:extLst>
          </p:cNvPr>
          <p:cNvSpPr/>
          <p:nvPr/>
        </p:nvSpPr>
        <p:spPr>
          <a:xfrm>
            <a:off x="800936" y="2016335"/>
            <a:ext cx="11500892" cy="42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Section 2: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Running Deep Learning Applications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10;p2">
            <a:extLst>
              <a:ext uri="{FF2B5EF4-FFF2-40B4-BE49-F238E27FC236}">
                <a16:creationId xmlns:a16="http://schemas.microsoft.com/office/drawing/2014/main" id="{9D871E51-E9D3-C215-5D02-4C9D4E23C7F3}"/>
              </a:ext>
            </a:extLst>
          </p:cNvPr>
          <p:cNvSpPr/>
          <p:nvPr/>
        </p:nvSpPr>
        <p:spPr>
          <a:xfrm>
            <a:off x="800936" y="2633701"/>
            <a:ext cx="11500892" cy="42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Section 3: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Transfer Learning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10;p2">
            <a:extLst>
              <a:ext uri="{FF2B5EF4-FFF2-40B4-BE49-F238E27FC236}">
                <a16:creationId xmlns:a16="http://schemas.microsoft.com/office/drawing/2014/main" id="{C05C3304-1027-EC39-D96B-20BD75F09BFE}"/>
              </a:ext>
            </a:extLst>
          </p:cNvPr>
          <p:cNvSpPr/>
          <p:nvPr/>
        </p:nvSpPr>
        <p:spPr>
          <a:xfrm>
            <a:off x="800936" y="3302644"/>
            <a:ext cx="11500892" cy="42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Section 4: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Tensorboard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10;p2">
            <a:extLst>
              <a:ext uri="{FF2B5EF4-FFF2-40B4-BE49-F238E27FC236}">
                <a16:creationId xmlns:a16="http://schemas.microsoft.com/office/drawing/2014/main" id="{3D30FABE-DAE7-2198-CEBC-FF2C5FBBBEB7}"/>
              </a:ext>
            </a:extLst>
          </p:cNvPr>
          <p:cNvSpPr/>
          <p:nvPr/>
        </p:nvSpPr>
        <p:spPr>
          <a:xfrm>
            <a:off x="800936" y="3971587"/>
            <a:ext cx="11500892" cy="42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Section 5: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Generative AI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2922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Convolutional Neural Networks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id with green and grey squares&#10;&#10;Description automatically generated">
            <a:extLst>
              <a:ext uri="{FF2B5EF4-FFF2-40B4-BE49-F238E27FC236}">
                <a16:creationId xmlns:a16="http://schemas.microsoft.com/office/drawing/2014/main" id="{9CC4A3D1-5167-1483-94E7-A3B97E74A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1" y="1024559"/>
            <a:ext cx="5126247" cy="51034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273ACF-CDF5-27BF-65F6-C7ED60A85640}"/>
              </a:ext>
            </a:extLst>
          </p:cNvPr>
          <p:cNvSpPr txBox="1"/>
          <p:nvPr/>
        </p:nvSpPr>
        <p:spPr>
          <a:xfrm>
            <a:off x="6124203" y="153433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practice: Common to zero pad the border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EFA32-6559-2FEB-1022-D98D68A00E3A}"/>
              </a:ext>
            </a:extLst>
          </p:cNvPr>
          <p:cNvSpPr txBox="1"/>
          <p:nvPr/>
        </p:nvSpPr>
        <p:spPr>
          <a:xfrm>
            <a:off x="6152406" y="1989615"/>
            <a:ext cx="60395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input image size is 7x7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3x3 filter, applied with stride 1, pad with 1 pixel at the border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=&gt; what is the output?</a:t>
            </a:r>
          </a:p>
          <a:p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5FB85-5070-8074-4AD0-0F679B307680}"/>
              </a:ext>
            </a:extLst>
          </p:cNvPr>
          <p:cNvSpPr txBox="1"/>
          <p:nvPr/>
        </p:nvSpPr>
        <p:spPr>
          <a:xfrm>
            <a:off x="6263616" y="3669686"/>
            <a:ext cx="1482376" cy="40011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7x7 output!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1F9F7-461E-7977-3539-05A766BF2D3B}"/>
              </a:ext>
            </a:extLst>
          </p:cNvPr>
          <p:cNvSpPr txBox="1"/>
          <p:nvPr/>
        </p:nvSpPr>
        <p:spPr>
          <a:xfrm>
            <a:off x="6263616" y="4236532"/>
            <a:ext cx="62746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Helvetica" pitchFamily="2" charset="0"/>
            </a:endParaRPr>
          </a:p>
          <a:p>
            <a:r>
              <a:rPr lang="en-US" sz="2000" dirty="0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Output Size = (N + 2P - F) / stride + 1</a:t>
            </a:r>
          </a:p>
          <a:p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7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Convolutional Neural Networks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id with green and grey squares&#10;&#10;Description automatically generated">
            <a:extLst>
              <a:ext uri="{FF2B5EF4-FFF2-40B4-BE49-F238E27FC236}">
                <a16:creationId xmlns:a16="http://schemas.microsoft.com/office/drawing/2014/main" id="{C6D6DBA3-8A5D-16B9-0A8B-B90149E13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6" y="1024559"/>
            <a:ext cx="5126247" cy="5103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3B857-BF28-63C6-73FB-3C2C1D6C2B4E}"/>
              </a:ext>
            </a:extLst>
          </p:cNvPr>
          <p:cNvSpPr txBox="1"/>
          <p:nvPr/>
        </p:nvSpPr>
        <p:spPr>
          <a:xfrm>
            <a:off x="6362159" y="2411572"/>
            <a:ext cx="51262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Questions: </a:t>
            </a:r>
          </a:p>
          <a:p>
            <a:endParaRPr lang="en-US" sz="2000" i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 layers filters of size </a:t>
            </a:r>
            <a:r>
              <a:rPr lang="en-US" sz="2000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FxF</a:t>
            </a:r>
            <a:r>
              <a:rPr lang="en-US" sz="2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stride 1 and zero-padding with ___ pixels will preserve size spatially? </a:t>
            </a:r>
          </a:p>
        </p:txBody>
      </p:sp>
    </p:spTree>
    <p:extLst>
      <p:ext uri="{BB962C8B-B14F-4D97-AF65-F5344CB8AC3E}">
        <p14:creationId xmlns:p14="http://schemas.microsoft.com/office/powerpoint/2010/main" val="4130377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Convolutional Neural Networks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id with green and grey squares&#10;&#10;Description automatically generated">
            <a:extLst>
              <a:ext uri="{FF2B5EF4-FFF2-40B4-BE49-F238E27FC236}">
                <a16:creationId xmlns:a16="http://schemas.microsoft.com/office/drawing/2014/main" id="{D7A9A1A5-782B-AF89-BF49-140D8759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25" y="1251305"/>
            <a:ext cx="5153754" cy="51034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78507F-6F77-D7D6-9E01-22D3830899A2}"/>
              </a:ext>
            </a:extLst>
          </p:cNvPr>
          <p:cNvSpPr txBox="1"/>
          <p:nvPr/>
        </p:nvSpPr>
        <p:spPr>
          <a:xfrm>
            <a:off x="5971998" y="1864021"/>
            <a:ext cx="620110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general, common to see CONV layers with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stride 1, filters of size </a:t>
            </a:r>
            <a:r>
              <a:rPr lang="en-US" sz="2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FxF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 zero-padding with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(F-1)/2. (will preserve size spatially)</a:t>
            </a:r>
          </a:p>
          <a:p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e.g. F = 3 =&gt; zero pad with 1</a:t>
            </a:r>
          </a:p>
          <a:p>
            <a:r>
              <a:rPr lang="en-US" sz="2000" dirty="0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 = 5 =&gt; zero pad with 2</a:t>
            </a:r>
          </a:p>
          <a:p>
            <a:r>
              <a:rPr lang="en-US" sz="2000" dirty="0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 = 7 =&gt; zero pad with 3</a:t>
            </a:r>
          </a:p>
        </p:txBody>
      </p:sp>
    </p:spTree>
    <p:extLst>
      <p:ext uri="{BB962C8B-B14F-4D97-AF65-F5344CB8AC3E}">
        <p14:creationId xmlns:p14="http://schemas.microsoft.com/office/powerpoint/2010/main" val="1569634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Convolutional Neural Networks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id with green and grey squares&#10;&#10;Description automatically generated">
            <a:extLst>
              <a:ext uri="{FF2B5EF4-FFF2-40B4-BE49-F238E27FC236}">
                <a16:creationId xmlns:a16="http://schemas.microsoft.com/office/drawing/2014/main" id="{A1345B86-DDFF-F5A7-910C-7F950BBCC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24" y="1251306"/>
            <a:ext cx="5445599" cy="51034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9B83A7-979A-217A-7697-D56BC02EBD5B}"/>
              </a:ext>
            </a:extLst>
          </p:cNvPr>
          <p:cNvSpPr txBox="1"/>
          <p:nvPr/>
        </p:nvSpPr>
        <p:spPr>
          <a:xfrm>
            <a:off x="6715872" y="1384294"/>
            <a:ext cx="4372880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Question</a:t>
            </a:r>
          </a:p>
          <a:p>
            <a:r>
              <a:rPr lang="en-US" sz="2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Input volume: 32x32x3</a:t>
            </a:r>
          </a:p>
          <a:p>
            <a:r>
              <a:rPr lang="en-US" sz="2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Apply 10 5x5 filters with stride 1, pad 2</a:t>
            </a:r>
          </a:p>
          <a:p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the output volume size? </a:t>
            </a:r>
            <a:endParaRPr lang="en-US" sz="2000" i="1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0D2F6-DC9E-43D9-597C-333AE529B09B}"/>
              </a:ext>
            </a:extLst>
          </p:cNvPr>
          <p:cNvSpPr txBox="1"/>
          <p:nvPr/>
        </p:nvSpPr>
        <p:spPr>
          <a:xfrm>
            <a:off x="6715872" y="3280001"/>
            <a:ext cx="4372880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</a:p>
          <a:p>
            <a:r>
              <a:rPr lang="en-US" sz="2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Output volume size:</a:t>
            </a:r>
          </a:p>
          <a:p>
            <a:r>
              <a:rPr lang="en-US" sz="2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i="1" dirty="0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32</a:t>
            </a:r>
            <a:r>
              <a:rPr lang="en-US" sz="2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+2*</a:t>
            </a:r>
            <a:r>
              <a:rPr lang="en-US" sz="2000" i="1" dirty="0">
                <a:solidFill>
                  <a:srgbClr val="9A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000" i="1" dirty="0">
                <a:solidFill>
                  <a:srgbClr val="FF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sz="2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)/</a:t>
            </a:r>
            <a:r>
              <a:rPr lang="en-US" sz="2000" i="1" dirty="0">
                <a:solidFill>
                  <a:srgbClr val="3876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+1 = 32 spatially, so</a:t>
            </a:r>
          </a:p>
          <a:p>
            <a:r>
              <a:rPr lang="en-US" sz="2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32x32x</a:t>
            </a:r>
            <a:r>
              <a:rPr lang="en-US" sz="2000" i="1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en-US" sz="2000" i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45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Convolutional Neural Networks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id with green and grey squares&#10;&#10;Description automatically generated">
            <a:extLst>
              <a:ext uri="{FF2B5EF4-FFF2-40B4-BE49-F238E27FC236}">
                <a16:creationId xmlns:a16="http://schemas.microsoft.com/office/drawing/2014/main" id="{EB7E159C-239B-AB92-05E6-673569D70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20" y="1024559"/>
            <a:ext cx="4790272" cy="51034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FEAE96-B334-D9E3-68FD-24E72F13A2DB}"/>
              </a:ext>
            </a:extLst>
          </p:cNvPr>
          <p:cNvSpPr txBox="1"/>
          <p:nvPr/>
        </p:nvSpPr>
        <p:spPr>
          <a:xfrm>
            <a:off x="6096000" y="1567226"/>
            <a:ext cx="627467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Common settings: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Number of filters K = (powers of 2, e.g. 32, 64, 128, 512)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F = 3, S = 1, P = 1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F = 5, S = 1, P = 2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F = 1, S = 1, P = 0</a:t>
            </a:r>
          </a:p>
          <a:p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Note: </a:t>
            </a:r>
          </a:p>
          <a:p>
            <a:r>
              <a:rPr lang="en-US" sz="2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filter size: F</a:t>
            </a:r>
          </a:p>
          <a:p>
            <a:r>
              <a:rPr lang="en-US" sz="2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stride: S</a:t>
            </a:r>
          </a:p>
          <a:p>
            <a:r>
              <a:rPr lang="en-US" sz="2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zero padding: P</a:t>
            </a:r>
          </a:p>
          <a:p>
            <a:endParaRPr lang="en-US" sz="2000" i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i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14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Convolutional Neural Networks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C8B3459-ADB5-189D-A65D-6846C536028D}"/>
              </a:ext>
            </a:extLst>
          </p:cNvPr>
          <p:cNvSpPr txBox="1"/>
          <p:nvPr/>
        </p:nvSpPr>
        <p:spPr>
          <a:xfrm>
            <a:off x="811923" y="127587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ConvNets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stack CONV, POOL, FC layers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C7FCEA2-F8EC-493C-1FAC-8B962C3EE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923" y="1868918"/>
            <a:ext cx="10764569" cy="31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56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Convolutional Neural Networks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8E62AC-08B2-E5AD-026B-2003C48077DC}"/>
              </a:ext>
            </a:extLst>
          </p:cNvPr>
          <p:cNvSpPr txBox="1"/>
          <p:nvPr/>
        </p:nvSpPr>
        <p:spPr>
          <a:xfrm>
            <a:off x="754552" y="923385"/>
            <a:ext cx="79957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Pooling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makes the representations smaller and more manageable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operates over each activation map independently</a:t>
            </a:r>
          </a:p>
        </p:txBody>
      </p:sp>
      <p:pic>
        <p:nvPicPr>
          <p:cNvPr id="3" name="Picture 2" descr="A diagram of a pool and pool&#10;&#10;Description automatically generated">
            <a:extLst>
              <a:ext uri="{FF2B5EF4-FFF2-40B4-BE49-F238E27FC236}">
                <a16:creationId xmlns:a16="http://schemas.microsoft.com/office/drawing/2014/main" id="{B5AFC2D6-01BA-F786-4F68-B03871A01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938" y="2196466"/>
            <a:ext cx="5784328" cy="408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11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Convolutional Neural Networks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A16CCC2-FC87-8272-BCE0-AD931C9247CA}"/>
              </a:ext>
            </a:extLst>
          </p:cNvPr>
          <p:cNvSpPr txBox="1"/>
          <p:nvPr/>
        </p:nvSpPr>
        <p:spPr>
          <a:xfrm>
            <a:off x="696310" y="111674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Max Pooling </a:t>
            </a:r>
          </a:p>
        </p:txBody>
      </p:sp>
      <p:pic>
        <p:nvPicPr>
          <p:cNvPr id="3" name="Picture 2" descr="A diagram of a math slice&#10;&#10;Description automatically generated">
            <a:extLst>
              <a:ext uri="{FF2B5EF4-FFF2-40B4-BE49-F238E27FC236}">
                <a16:creationId xmlns:a16="http://schemas.microsoft.com/office/drawing/2014/main" id="{CD4E1E12-6A7D-D0DA-B85A-68E0C917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94480"/>
            <a:ext cx="7772400" cy="35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94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Running Deep Learning Applications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364D941-F3D1-FA07-2746-BC96A2AC58DA}"/>
              </a:ext>
            </a:extLst>
          </p:cNvPr>
          <p:cNvSpPr txBox="1"/>
          <p:nvPr/>
        </p:nvSpPr>
        <p:spPr>
          <a:xfrm>
            <a:off x="311625" y="1003480"/>
            <a:ext cx="117954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problem we’re going to solve today is to train a model to classify </a:t>
            </a:r>
            <a:r>
              <a:rPr lang="en-US" sz="2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MNIST</a:t>
            </a:r>
            <a:r>
              <a:rPr lang="en-US" sz="2000" b="0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datasets. The MNIST database of handwritten digits has a training set of 60,000 examples, and a test set of 10,000 examples.</a:t>
            </a:r>
          </a:p>
        </p:txBody>
      </p:sp>
      <p:pic>
        <p:nvPicPr>
          <p:cNvPr id="5" name="Picture 2" descr="MNIST database - Wikipedia">
            <a:extLst>
              <a:ext uri="{FF2B5EF4-FFF2-40B4-BE49-F238E27FC236}">
                <a16:creationId xmlns:a16="http://schemas.microsoft.com/office/drawing/2014/main" id="{78EF0E41-0E83-AC57-2820-1A8AF0DA5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422" y="1975075"/>
            <a:ext cx="70739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616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Running Deep Learning Applications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A53B00F4-A9A6-D957-3306-CB1241F02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846" y="1348499"/>
            <a:ext cx="9298328" cy="416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76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Convolutional Neural Networks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8F9A8D-AF52-84C5-EB59-0BCF370F34E8}"/>
              </a:ext>
            </a:extLst>
          </p:cNvPr>
          <p:cNvSpPr txBox="1"/>
          <p:nvPr/>
        </p:nvSpPr>
        <p:spPr>
          <a:xfrm>
            <a:off x="271869" y="464962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32x32x3 image -&gt; stretch to 1 dimension of size 3072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3EE42-10BE-1062-AE37-E913B550AB34}"/>
              </a:ext>
            </a:extLst>
          </p:cNvPr>
          <p:cNvSpPr txBox="1"/>
          <p:nvPr/>
        </p:nvSpPr>
        <p:spPr>
          <a:xfrm>
            <a:off x="1224163" y="4128951"/>
            <a:ext cx="240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Input X: (32 * 32 * 3) </a:t>
            </a:r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D0330B86-3009-B277-57EC-81E087DAD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94" t="14452" r="38" b="14725"/>
          <a:stretch/>
        </p:blipFill>
        <p:spPr>
          <a:xfrm>
            <a:off x="5069806" y="1839994"/>
            <a:ext cx="5759670" cy="2743322"/>
          </a:xfrm>
          <a:prstGeom prst="rect">
            <a:avLst/>
          </a:prstGeom>
        </p:spPr>
      </p:pic>
      <p:pic>
        <p:nvPicPr>
          <p:cNvPr id="7" name="Picture 2" descr="Image Classification with Fashion MNIST | Chan`s Jupyter">
            <a:extLst>
              <a:ext uri="{FF2B5EF4-FFF2-40B4-BE49-F238E27FC236}">
                <a16:creationId xmlns:a16="http://schemas.microsoft.com/office/drawing/2014/main" id="{00CEE16D-2230-84FF-F84D-1892C1F82C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67" b="79488"/>
          <a:stretch/>
        </p:blipFill>
        <p:spPr bwMode="auto">
          <a:xfrm>
            <a:off x="1448079" y="2085578"/>
            <a:ext cx="1609733" cy="175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6D646A-3AAE-5046-C8F7-835F5A051AD8}"/>
              </a:ext>
            </a:extLst>
          </p:cNvPr>
          <p:cNvSpPr/>
          <p:nvPr/>
        </p:nvSpPr>
        <p:spPr>
          <a:xfrm>
            <a:off x="5439237" y="2222745"/>
            <a:ext cx="409904" cy="201439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C369040-C874-F9B6-E80B-9C8343D41520}"/>
              </a:ext>
            </a:extLst>
          </p:cNvPr>
          <p:cNvSpPr/>
          <p:nvPr/>
        </p:nvSpPr>
        <p:spPr>
          <a:xfrm>
            <a:off x="3583111" y="3003443"/>
            <a:ext cx="1019504" cy="4414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34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Running Deep Learning Applications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B089F7B-7FA3-8E53-4974-91923221CA06}"/>
              </a:ext>
            </a:extLst>
          </p:cNvPr>
          <p:cNvSpPr txBox="1"/>
          <p:nvPr/>
        </p:nvSpPr>
        <p:spPr>
          <a:xfrm>
            <a:off x="722208" y="1351292"/>
            <a:ext cx="6950939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git clone https://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uschpc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/Running-DL-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Applications.git</a:t>
            </a:r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2E2446-CEE5-83FF-DC39-323326B1C574}"/>
              </a:ext>
            </a:extLst>
          </p:cNvPr>
          <p:cNvSpPr txBox="1"/>
          <p:nvPr/>
        </p:nvSpPr>
        <p:spPr>
          <a:xfrm>
            <a:off x="607635" y="1995603"/>
            <a:ext cx="104509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rgbClr val="00B0F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SLURM</a:t>
            </a: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(Simple Linux Utility for Resource Management) is an open-source job scheduler and resource management system designed for high-performance computing (HPC) clusters and supercomputers.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BBC84-6F34-D146-BB92-DA7B3FF8BC2B}"/>
              </a:ext>
            </a:extLst>
          </p:cNvPr>
          <p:cNvSpPr txBox="1"/>
          <p:nvPr/>
        </p:nvSpPr>
        <p:spPr>
          <a:xfrm>
            <a:off x="749861" y="3307347"/>
            <a:ext cx="76302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Optimize resource utilization</a:t>
            </a:r>
          </a:p>
          <a:p>
            <a:endParaRPr lang="en-US" sz="2400" dirty="0">
              <a:solidFill>
                <a:srgbClr val="374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anage job submissions</a:t>
            </a:r>
          </a:p>
          <a:p>
            <a:endParaRPr lang="en-US" sz="2400" b="0" i="0" u="none" strike="noStrike" dirty="0">
              <a:solidFill>
                <a:srgbClr val="37415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alance workloads across a cluster of interconnected computing nodes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2" descr="Slurm Workload Manager - Wikipedia">
            <a:extLst>
              <a:ext uri="{FF2B5EF4-FFF2-40B4-BE49-F238E27FC236}">
                <a16:creationId xmlns:a16="http://schemas.microsoft.com/office/drawing/2014/main" id="{C8482F9E-4781-4418-A658-3E1EE590E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439" y="3084854"/>
            <a:ext cx="2629708" cy="253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032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Transfer Learning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1ACC02D-CECB-689A-A19E-098AE610583E}"/>
              </a:ext>
            </a:extLst>
          </p:cNvPr>
          <p:cNvSpPr txBox="1"/>
          <p:nvPr/>
        </p:nvSpPr>
        <p:spPr>
          <a:xfrm>
            <a:off x="1243143" y="1761112"/>
            <a:ext cx="9826710" cy="276998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0" i="1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  <a:p>
            <a:endParaRPr lang="en-US" sz="2000" i="1" dirty="0">
              <a:solidFill>
                <a:srgbClr val="2626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practice, very few people train an entire Convolutional Network from scratch (with random initialization), because it is relatively rare to have a dataset of sufficient size.</a:t>
            </a:r>
          </a:p>
          <a:p>
            <a:endParaRPr lang="en-US" sz="2000" i="1" dirty="0">
              <a:solidFill>
                <a:srgbClr val="2626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1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Instead, it is common to pretrain a </a:t>
            </a:r>
            <a:r>
              <a:rPr lang="en-US" sz="2000" b="0" i="1" dirty="0" err="1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ConvNet</a:t>
            </a:r>
            <a:r>
              <a:rPr lang="en-US" sz="2000" b="0" i="1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on a very large dataset (e.g. ImageNet, which contains 1.2 million images with 1000 categories), and then use the </a:t>
            </a:r>
            <a:r>
              <a:rPr lang="en-US" sz="2000" b="0" i="1" dirty="0" err="1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ConvNet</a:t>
            </a:r>
            <a:r>
              <a:rPr lang="en-US" sz="2000" b="0" i="1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either as an initialization or a fixed feature extractor for the task of interest.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807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Transfer Learning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n Ultimate Guide To Transfer Learning In NLP">
            <a:extLst>
              <a:ext uri="{FF2B5EF4-FFF2-40B4-BE49-F238E27FC236}">
                <a16:creationId xmlns:a16="http://schemas.microsoft.com/office/drawing/2014/main" id="{21BC4384-B975-1830-B569-B016CA409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41" y="1009437"/>
            <a:ext cx="10237076" cy="511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566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Transfer Learning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AFD678-4B6E-055A-B24E-F20E55765E66}"/>
              </a:ext>
            </a:extLst>
          </p:cNvPr>
          <p:cNvSpPr txBox="1"/>
          <p:nvPr/>
        </p:nvSpPr>
        <p:spPr>
          <a:xfrm>
            <a:off x="769156" y="1544597"/>
            <a:ext cx="1085232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Finetuning: </a:t>
            </a:r>
          </a:p>
          <a:p>
            <a:r>
              <a:rPr lang="en-US" sz="2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</a:t>
            </a:r>
            <a:r>
              <a:rPr lang="en-US" sz="2000" b="0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initialize the network with a pretrained network Instead of random initialization, like the one that is trained on </a:t>
            </a:r>
            <a:r>
              <a:rPr lang="en-US" sz="2000" b="0" i="0" u="none" strike="noStrike" dirty="0" err="1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imagenet</a:t>
            </a:r>
            <a:r>
              <a:rPr lang="en-US" sz="2000" b="0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1000 dataset. Rest of the training looks as usual.</a:t>
            </a:r>
          </a:p>
          <a:p>
            <a:pPr algn="l"/>
            <a:endParaRPr lang="en-US" sz="2000" b="0" i="0" u="none" strike="noStrike" dirty="0">
              <a:solidFill>
                <a:srgbClr val="26262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000" dirty="0">
              <a:solidFill>
                <a:srgbClr val="2626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b="0" i="0" u="none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Feature Extractor: </a:t>
            </a:r>
          </a:p>
          <a:p>
            <a:pPr algn="l"/>
            <a:r>
              <a:rPr lang="en-US" sz="2000" b="0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Here, we will freeze the weights for all of the network except that of the final fully connected layer. This last fully connected layer is replaced with a new one with random weights and only this layer is trained.</a:t>
            </a:r>
          </a:p>
        </p:txBody>
      </p:sp>
    </p:spTree>
    <p:extLst>
      <p:ext uri="{BB962C8B-B14F-4D97-AF65-F5344CB8AC3E}">
        <p14:creationId xmlns:p14="http://schemas.microsoft.com/office/powerpoint/2010/main" val="1261555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Transfer Learning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ollage of different images&#10;&#10;Description automatically generated">
            <a:extLst>
              <a:ext uri="{FF2B5EF4-FFF2-40B4-BE49-F238E27FC236}">
                <a16:creationId xmlns:a16="http://schemas.microsoft.com/office/drawing/2014/main" id="{84EEB3FA-DDDD-DD95-AEAC-B6D01D81A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" r="49810" b="291"/>
          <a:stretch/>
        </p:blipFill>
        <p:spPr>
          <a:xfrm>
            <a:off x="7699689" y="1161993"/>
            <a:ext cx="2731926" cy="2235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F0F0E1-2C6A-2ED9-E701-E0195E14D71E}"/>
              </a:ext>
            </a:extLst>
          </p:cNvPr>
          <p:cNvSpPr txBox="1"/>
          <p:nvPr/>
        </p:nvSpPr>
        <p:spPr>
          <a:xfrm>
            <a:off x="539007" y="1516431"/>
            <a:ext cx="5445600" cy="16312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Low-level features are essential aspects of an image or video. </a:t>
            </a:r>
          </a:p>
          <a:p>
            <a:endParaRPr lang="en-US" sz="200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Contours, edges, angles, and colors are instances of low-level characteristics. 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FE01E-60A5-AB24-1326-3C7922DA2D58}"/>
              </a:ext>
            </a:extLst>
          </p:cNvPr>
          <p:cNvSpPr txBox="1"/>
          <p:nvPr/>
        </p:nvSpPr>
        <p:spPr>
          <a:xfrm>
            <a:off x="539008" y="3837503"/>
            <a:ext cx="5445599" cy="16312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High-level characteristics are more conceptual and thematically significant. </a:t>
            </a:r>
          </a:p>
          <a:p>
            <a:endParaRPr lang="en-US" sz="200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Items, scenarios, and interactions are instances of high-level features.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collage of different images&#10;&#10;Description automatically generated">
            <a:extLst>
              <a:ext uri="{FF2B5EF4-FFF2-40B4-BE49-F238E27FC236}">
                <a16:creationId xmlns:a16="http://schemas.microsoft.com/office/drawing/2014/main" id="{977420E1-0A6A-D8FC-F5B5-A9F3ADEBE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66" t="4814" r="3041" b="917"/>
          <a:stretch/>
        </p:blipFill>
        <p:spPr>
          <a:xfrm>
            <a:off x="7699689" y="3752274"/>
            <a:ext cx="2731926" cy="22352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2EF8A47C-642D-B5AF-9B9E-820E2DBA7822}"/>
              </a:ext>
            </a:extLst>
          </p:cNvPr>
          <p:cNvSpPr/>
          <p:nvPr/>
        </p:nvSpPr>
        <p:spPr>
          <a:xfrm>
            <a:off x="6135790" y="2134673"/>
            <a:ext cx="1261533" cy="3534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F132791-5D3E-216B-5BA4-F991EF2515FC}"/>
              </a:ext>
            </a:extLst>
          </p:cNvPr>
          <p:cNvSpPr/>
          <p:nvPr/>
        </p:nvSpPr>
        <p:spPr>
          <a:xfrm>
            <a:off x="6135790" y="4549214"/>
            <a:ext cx="1261533" cy="3534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77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Transfer Learning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hart with different colors&#10;&#10;Description automatically generated">
            <a:extLst>
              <a:ext uri="{FF2B5EF4-FFF2-40B4-BE49-F238E27FC236}">
                <a16:creationId xmlns:a16="http://schemas.microsoft.com/office/drawing/2014/main" id="{BBC711F0-9D57-E061-5867-36E7FBE93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742" y="882328"/>
            <a:ext cx="9806152" cy="47069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D72F08-00AC-C11A-27B4-CBCDD78C250D}"/>
              </a:ext>
            </a:extLst>
          </p:cNvPr>
          <p:cNvSpPr txBox="1"/>
          <p:nvPr/>
        </p:nvSpPr>
        <p:spPr>
          <a:xfrm>
            <a:off x="3899140" y="5820198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Low-level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71A7FC-3485-27A8-B1EC-A74A92CAE9A4}"/>
              </a:ext>
            </a:extLst>
          </p:cNvPr>
          <p:cNvSpPr txBox="1"/>
          <p:nvPr/>
        </p:nvSpPr>
        <p:spPr>
          <a:xfrm>
            <a:off x="7036878" y="5820197"/>
            <a:ext cx="1677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High-level features</a:t>
            </a:r>
          </a:p>
        </p:txBody>
      </p:sp>
    </p:spTree>
    <p:extLst>
      <p:ext uri="{BB962C8B-B14F-4D97-AF65-F5344CB8AC3E}">
        <p14:creationId xmlns:p14="http://schemas.microsoft.com/office/powerpoint/2010/main" val="3720019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Transfer Learning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An illustration of the concept of transfer learning considering... |  Download Scientific Diagram">
            <a:extLst>
              <a:ext uri="{FF2B5EF4-FFF2-40B4-BE49-F238E27FC236}">
                <a16:creationId xmlns:a16="http://schemas.microsoft.com/office/drawing/2014/main" id="{296476FD-6BEF-FC3B-0867-AAEB9EACC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38" y="1709896"/>
            <a:ext cx="6924641" cy="434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5D715A-A7B7-7050-9CFF-2BE1C9AD16D7}"/>
              </a:ext>
            </a:extLst>
          </p:cNvPr>
          <p:cNvSpPr txBox="1"/>
          <p:nvPr/>
        </p:nvSpPr>
        <p:spPr>
          <a:xfrm>
            <a:off x="311625" y="1182664"/>
            <a:ext cx="3466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Extraction vs Fine-tuning Method</a:t>
            </a:r>
          </a:p>
        </p:txBody>
      </p:sp>
      <p:pic>
        <p:nvPicPr>
          <p:cNvPr id="4" name="Picture 6" descr="Transfer learning for medical image classification: a literature review |  BMC Medical Imaging | Full Text">
            <a:extLst>
              <a:ext uri="{FF2B5EF4-FFF2-40B4-BE49-F238E27FC236}">
                <a16:creationId xmlns:a16="http://schemas.microsoft.com/office/drawing/2014/main" id="{2286F737-9AD6-97F0-10F3-57E3CA588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317" y="2609633"/>
            <a:ext cx="4244180" cy="11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C91DEF-147E-807F-8DA6-EA58307B0659}"/>
              </a:ext>
            </a:extLst>
          </p:cNvPr>
          <p:cNvSpPr txBox="1"/>
          <p:nvPr/>
        </p:nvSpPr>
        <p:spPr>
          <a:xfrm>
            <a:off x="7465317" y="4179156"/>
            <a:ext cx="39941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0" i="1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Keeping in mind that </a:t>
            </a:r>
            <a:r>
              <a:rPr lang="en-US" sz="1400" b="0" i="1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ConvNet</a:t>
            </a:r>
            <a:r>
              <a:rPr lang="en-US" sz="1400" b="0" i="1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features are more generic in early layers and more original-dataset-specific in later layers.  </a:t>
            </a:r>
          </a:p>
        </p:txBody>
      </p:sp>
    </p:spTree>
    <p:extLst>
      <p:ext uri="{BB962C8B-B14F-4D97-AF65-F5344CB8AC3E}">
        <p14:creationId xmlns:p14="http://schemas.microsoft.com/office/powerpoint/2010/main" val="267632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Transfer Learning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0E84FCF-1450-DA92-F76D-29E24CA6803B}"/>
              </a:ext>
            </a:extLst>
          </p:cNvPr>
          <p:cNvSpPr txBox="1"/>
          <p:nvPr/>
        </p:nvSpPr>
        <p:spPr>
          <a:xfrm>
            <a:off x="497255" y="1448817"/>
            <a:ext cx="110192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Which transfer Learning method to use? </a:t>
            </a:r>
          </a:p>
          <a:p>
            <a:pPr algn="just"/>
            <a:endParaRPr lang="en-US" sz="2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is a function of several factors, but the two most important ones are:</a:t>
            </a:r>
          </a:p>
          <a:p>
            <a:pPr algn="just"/>
            <a:endParaRPr lang="en-US" sz="2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ize of the new dataset (small or big)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imilarity of the new dataset to the original dataset (e.g. ImageNet-like in terms of the content of images and the classes, or very different, such as microscope images). </a:t>
            </a:r>
          </a:p>
          <a:p>
            <a:pPr algn="just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788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Transfer Learning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7053E81-9852-496A-5BDF-AFE49A3E6A33}"/>
              </a:ext>
            </a:extLst>
          </p:cNvPr>
          <p:cNvSpPr/>
          <p:nvPr/>
        </p:nvSpPr>
        <p:spPr>
          <a:xfrm>
            <a:off x="2091043" y="771243"/>
            <a:ext cx="1921933" cy="117686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dataset is small and similar to the original dataset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497095-0B18-4991-5333-1B2E9875DAFE}"/>
              </a:ext>
            </a:extLst>
          </p:cNvPr>
          <p:cNvSpPr/>
          <p:nvPr/>
        </p:nvSpPr>
        <p:spPr>
          <a:xfrm>
            <a:off x="7424257" y="1478209"/>
            <a:ext cx="2184400" cy="11768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188380B-EE96-2FDA-3086-AAE8CE7509F9}"/>
              </a:ext>
            </a:extLst>
          </p:cNvPr>
          <p:cNvSpPr/>
          <p:nvPr/>
        </p:nvSpPr>
        <p:spPr>
          <a:xfrm>
            <a:off x="2091043" y="2212707"/>
            <a:ext cx="1921933" cy="117686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dataset is large and similar to the original dataset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09A333-93D1-FDDB-926F-2EDC1F069EF8}"/>
              </a:ext>
            </a:extLst>
          </p:cNvPr>
          <p:cNvSpPr/>
          <p:nvPr/>
        </p:nvSpPr>
        <p:spPr>
          <a:xfrm>
            <a:off x="7424257" y="3470799"/>
            <a:ext cx="2184400" cy="11768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Finetuning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59B1985-DCB5-5AD0-7D5C-4B3D325C5772}"/>
              </a:ext>
            </a:extLst>
          </p:cNvPr>
          <p:cNvSpPr/>
          <p:nvPr/>
        </p:nvSpPr>
        <p:spPr>
          <a:xfrm>
            <a:off x="2083451" y="3654171"/>
            <a:ext cx="1929525" cy="1176866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dataset is small and different from the original dataset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387E9FE-5F2D-369E-91F6-E19F5374EDE3}"/>
              </a:ext>
            </a:extLst>
          </p:cNvPr>
          <p:cNvSpPr/>
          <p:nvPr/>
        </p:nvSpPr>
        <p:spPr>
          <a:xfrm>
            <a:off x="2083450" y="5095635"/>
            <a:ext cx="1929525" cy="117686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dataset is large and different from the original dataset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C25D1F-9500-636F-DE50-803BF008E8AC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4012976" y="1359676"/>
            <a:ext cx="3411281" cy="70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402810-9233-CB20-85F4-A3BC8CF66B53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 flipV="1">
            <a:off x="4012976" y="2066642"/>
            <a:ext cx="3411281" cy="21759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6000B1-ABEE-AB3C-830B-992EA5485D1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012976" y="2801140"/>
            <a:ext cx="3411281" cy="12580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443A8B-E90D-CBA4-943B-BF0CD24E990A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4012975" y="4059232"/>
            <a:ext cx="3411282" cy="1624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66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Transfer Learning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B0985C8-3228-5C27-3FBC-492862949DA9}"/>
              </a:ext>
            </a:extLst>
          </p:cNvPr>
          <p:cNvSpPr txBox="1"/>
          <p:nvPr/>
        </p:nvSpPr>
        <p:spPr>
          <a:xfrm>
            <a:off x="429056" y="771243"/>
            <a:ext cx="1097009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ere are some common rules of thumb for navigating the 4 major scenarios:</a:t>
            </a:r>
          </a:p>
          <a:p>
            <a:pPr algn="l"/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 dataset is small and similar to original dataset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algn="l"/>
            <a:r>
              <a:rPr lang="en-US" sz="1800" b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Since the data is small, it is not a good idea to fine-tune the </a:t>
            </a:r>
            <a:r>
              <a:rPr lang="en-US" sz="1800" b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ConvNet</a:t>
            </a:r>
            <a:r>
              <a:rPr lang="en-US" sz="1800" b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due to overfitting concerns. Since the data is similar to the original data, we expect higher-level features in the </a:t>
            </a:r>
            <a:r>
              <a:rPr lang="en-US" sz="1800" b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ConvNet</a:t>
            </a:r>
            <a:r>
              <a:rPr lang="en-US" sz="1800" b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be relevant to this dataset as well. Hence, the best idea might be to </a:t>
            </a:r>
            <a:r>
              <a:rPr lang="en-US" sz="1800" b="0" i="1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train a linear classifier </a:t>
            </a:r>
            <a:r>
              <a:rPr lang="en-US" sz="1800" b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 the CNN codes.</a:t>
            </a:r>
          </a:p>
          <a:p>
            <a:pPr algn="l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 dataset is large and similar to the original dataset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algn="l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Since we have more data, we can have more confidence that we won’t overfit if we were to try to </a:t>
            </a:r>
            <a:r>
              <a:rPr lang="en-US" sz="1800" b="0" i="1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fine-tune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through the full network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 dataset is small but very different from the original dataset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algn="l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Since the data is small, it is likely best to only train a linear classifier. Since the dataset is very different, it might not be best to </a:t>
            </a:r>
            <a:r>
              <a:rPr lang="en-US" sz="18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train the classifier form the top of the network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which contains more dataset-specific features. Instead, it might work better to </a:t>
            </a:r>
            <a:r>
              <a:rPr lang="en-US" sz="1800" b="0" i="1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train the SVM classifier from activations somewhere earlier in the network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 dataset is large and very different from the original dataset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algn="l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Since the dataset is very large, we may expect that we can afford to train 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ConvNet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from scratch. However, in practice it is very often still beneficial to initialize with weights from a pretrained model. In this case, we would have enough data and confidence to </a:t>
            </a:r>
            <a:r>
              <a:rPr lang="en-US" sz="1800" b="0" i="1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fine-tune through the entire network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2805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Convolutional Neural Networks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8B2EB27C-2C5F-4009-7694-3F033A47DA91}"/>
              </a:ext>
            </a:extLst>
          </p:cNvPr>
          <p:cNvSpPr/>
          <p:nvPr/>
        </p:nvSpPr>
        <p:spPr>
          <a:xfrm>
            <a:off x="2026778" y="1035587"/>
            <a:ext cx="1629625" cy="3411188"/>
          </a:xfrm>
          <a:prstGeom prst="cube">
            <a:avLst>
              <a:gd name="adj" fmla="val 71143"/>
            </a:avLst>
          </a:prstGeom>
          <a:solidFill>
            <a:srgbClr val="F4DAE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B98786-FC24-4335-5336-0FC1FF32A6F8}"/>
              </a:ext>
            </a:extLst>
          </p:cNvPr>
          <p:cNvSpPr txBox="1"/>
          <p:nvPr/>
        </p:nvSpPr>
        <p:spPr>
          <a:xfrm>
            <a:off x="3656403" y="2186526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0EBDA-BBFA-7508-DB6C-054ABD02513D}"/>
              </a:ext>
            </a:extLst>
          </p:cNvPr>
          <p:cNvSpPr txBox="1"/>
          <p:nvPr/>
        </p:nvSpPr>
        <p:spPr>
          <a:xfrm>
            <a:off x="2857476" y="399231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32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F9285F-D727-1E8E-2DC3-6E5EE326A061}"/>
              </a:ext>
            </a:extLst>
          </p:cNvPr>
          <p:cNvSpPr txBox="1"/>
          <p:nvPr/>
        </p:nvSpPr>
        <p:spPr>
          <a:xfrm>
            <a:off x="2118424" y="444677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BD569F9E-6DAD-1B13-87FF-DA88925C379B}"/>
              </a:ext>
            </a:extLst>
          </p:cNvPr>
          <p:cNvSpPr/>
          <p:nvPr/>
        </p:nvSpPr>
        <p:spPr>
          <a:xfrm>
            <a:off x="6370680" y="2091084"/>
            <a:ext cx="570950" cy="1319934"/>
          </a:xfrm>
          <a:prstGeom prst="cube">
            <a:avLst>
              <a:gd name="adj" fmla="val 71143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6B65C2-C6A7-D714-A5E9-3545C6ACA510}"/>
              </a:ext>
            </a:extLst>
          </p:cNvPr>
          <p:cNvSpPr txBox="1"/>
          <p:nvPr/>
        </p:nvSpPr>
        <p:spPr>
          <a:xfrm>
            <a:off x="5942539" y="3552954"/>
            <a:ext cx="5112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5 </a:t>
            </a:r>
            <a:r>
              <a:rPr lang="en-US" sz="2000" dirty="0">
                <a:effectLst/>
                <a:latin typeface="Helvetica" pitchFamily="2" charset="0"/>
              </a:rPr>
              <a:t>x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5 </a:t>
            </a:r>
            <a:r>
              <a:rPr lang="en-US" sz="2000" dirty="0">
                <a:effectLst/>
                <a:latin typeface="Helvetica" pitchFamily="2" charset="0"/>
              </a:rPr>
              <a:t>x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3 filter (initialized with random weights)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99DEE9-DCF4-7E31-A490-4F54FA11187F}"/>
              </a:ext>
            </a:extLst>
          </p:cNvPr>
          <p:cNvSpPr txBox="1"/>
          <p:nvPr/>
        </p:nvSpPr>
        <p:spPr>
          <a:xfrm>
            <a:off x="755937" y="481477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32x32x3 image: Preserve Spatial Structure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A2640E-5166-ECF3-8BCD-9F1C24C9FFAE}"/>
              </a:ext>
            </a:extLst>
          </p:cNvPr>
          <p:cNvSpPr txBox="1"/>
          <p:nvPr/>
        </p:nvSpPr>
        <p:spPr>
          <a:xfrm>
            <a:off x="6370680" y="4496759"/>
            <a:ext cx="5286445" cy="16312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Convolve the filter with the image i.e. “slide over the image spatially, computing dot products”</a:t>
            </a:r>
          </a:p>
          <a:p>
            <a:pPr algn="just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Filter always extend the depth of image</a:t>
            </a:r>
          </a:p>
          <a:p>
            <a:pPr algn="just"/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32 x 32 x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image,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5 </a:t>
            </a:r>
            <a:r>
              <a:rPr lang="en-US" sz="2000" dirty="0">
                <a:effectLst/>
                <a:latin typeface="Helvetica" pitchFamily="2" charset="0"/>
              </a:rPr>
              <a:t>x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5 </a:t>
            </a:r>
            <a:r>
              <a:rPr lang="en-US" sz="2000" dirty="0">
                <a:effectLst/>
                <a:latin typeface="Helvetica" pitchFamily="2" charset="0"/>
              </a:rPr>
              <a:t>x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filter</a:t>
            </a:r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312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Transfer Learning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C65CA16-6105-27DE-21C8-99DD0A18AA62}"/>
              </a:ext>
            </a:extLst>
          </p:cNvPr>
          <p:cNvSpPr txBox="1"/>
          <p:nvPr/>
        </p:nvSpPr>
        <p:spPr>
          <a:xfrm>
            <a:off x="360851" y="825535"/>
            <a:ext cx="110395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problem we’re going to solve today is to train a model to classify CIFAR10 datasets. </a:t>
            </a:r>
          </a:p>
          <a:p>
            <a:pPr algn="l"/>
            <a:r>
              <a:rPr lang="en-US" sz="2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CIFAR-10 dataset consists of 60000 32x32 color images in 10 classes, with 6000 images per class. </a:t>
            </a:r>
          </a:p>
          <a:p>
            <a:pPr algn="l"/>
            <a:r>
              <a:rPr lang="en-US" sz="2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are 50000 training images and 10000 test images. </a:t>
            </a:r>
          </a:p>
          <a:p>
            <a:pPr algn="l"/>
            <a:r>
              <a:rPr lang="en-US" sz="2000" b="0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will use Restnet18 pretrained model as a basis for transfer learning. </a:t>
            </a:r>
          </a:p>
        </p:txBody>
      </p:sp>
      <p:pic>
        <p:nvPicPr>
          <p:cNvPr id="3" name="Picture 2" descr="A collage of different animals&#10;&#10;Description automatically generated">
            <a:extLst>
              <a:ext uri="{FF2B5EF4-FFF2-40B4-BE49-F238E27FC236}">
                <a16:creationId xmlns:a16="http://schemas.microsoft.com/office/drawing/2014/main" id="{2BBF92D5-F8A4-3A5E-B742-9D4C24AF6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796" y="2148974"/>
            <a:ext cx="5477204" cy="397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2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 err="1">
                <a:latin typeface="Arial"/>
              </a:rPr>
              <a:t>Tensorborad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B487F3-9C01-D3DA-BA89-834925525587}"/>
              </a:ext>
            </a:extLst>
          </p:cNvPr>
          <p:cNvSpPr txBox="1"/>
          <p:nvPr/>
        </p:nvSpPr>
        <p:spPr>
          <a:xfrm>
            <a:off x="639784" y="1210509"/>
            <a:ext cx="6099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Installation: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install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matplotlib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tensorboard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D3AEA-6260-B0B9-BD80-2B8A234FF6D8}"/>
              </a:ext>
            </a:extLst>
          </p:cNvPr>
          <p:cNvSpPr txBox="1"/>
          <p:nvPr/>
        </p:nvSpPr>
        <p:spPr>
          <a:xfrm>
            <a:off x="639784" y="1726975"/>
            <a:ext cx="9768068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Showing images in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TensorBoard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Graphing scalers and metrics to visualize training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Visualizing your model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Tensorboard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Tutorial: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https://pytorch.org/tutorials/beginner/introyt/tensorboardyt_tutorial.html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960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 err="1">
                <a:latin typeface="Arial"/>
              </a:rPr>
              <a:t>Tensorborad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384FC2-05B6-E65A-BD7C-8375D43585B4}"/>
              </a:ext>
            </a:extLst>
          </p:cNvPr>
          <p:cNvSpPr txBox="1"/>
          <p:nvPr/>
        </p:nvSpPr>
        <p:spPr>
          <a:xfrm>
            <a:off x="1093407" y="1671400"/>
            <a:ext cx="6079238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Installation: 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mamba activate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torch_env</a:t>
            </a:r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mamba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install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matplotlib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tensorboard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041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 err="1">
                <a:latin typeface="Arial"/>
              </a:rPr>
              <a:t>Tensorborad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FBEF0B-EDE5-54FE-5B8E-13A97E68CAAA}"/>
              </a:ext>
            </a:extLst>
          </p:cNvPr>
          <p:cNvSpPr txBox="1"/>
          <p:nvPr/>
        </p:nvSpPr>
        <p:spPr>
          <a:xfrm>
            <a:off x="803475" y="1539250"/>
            <a:ext cx="10202375" cy="25545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Launch ‘Terminal’ Apps in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OpenOnDemand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Go to your Week9 folder: cd 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/project/irahbari_1147/</a:t>
            </a:r>
            <a:r>
              <a:rPr lang="en-US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username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/Week9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Activate your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environment: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activate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torch_env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Launch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Tensorboard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in your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environment: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tensorboard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logdir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=runs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Right Click on the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http://localhost:6006/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link and select ‘Open link’, this will launch a browser and start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Tensorboard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943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 err="1">
                <a:latin typeface="Arial"/>
              </a:rPr>
              <a:t>Tensorborad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7E1CEDC-60B3-4DF5-AD8E-6DC64AE4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96" y="821949"/>
            <a:ext cx="6666547" cy="5306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47D3BE-DEC5-4AFE-3298-1E2348A92ACD}"/>
              </a:ext>
            </a:extLst>
          </p:cNvPr>
          <p:cNvSpPr txBox="1"/>
          <p:nvPr/>
        </p:nvSpPr>
        <p:spPr>
          <a:xfrm>
            <a:off x="4913969" y="4626434"/>
            <a:ext cx="8603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Showing images in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TensorBoard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260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 err="1">
                <a:latin typeface="Arial"/>
              </a:rPr>
              <a:t>Tensorborad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11F06A83-CB00-DA08-7EBD-E297E8F3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59" y="912591"/>
            <a:ext cx="6737131" cy="5215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4D0B70-5D47-5E35-F044-462FB2864FCF}"/>
              </a:ext>
            </a:extLst>
          </p:cNvPr>
          <p:cNvSpPr txBox="1"/>
          <p:nvPr/>
        </p:nvSpPr>
        <p:spPr>
          <a:xfrm>
            <a:off x="4752424" y="5113828"/>
            <a:ext cx="8603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Graphing Scalers and metrics to visualize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250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 err="1">
                <a:latin typeface="Arial"/>
              </a:rPr>
              <a:t>Tensorborad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E85F6E2-304E-DF8D-63E9-1A9946EBD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177" y="845685"/>
            <a:ext cx="6695090" cy="52822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99C5AB-9576-0F76-5301-6FE1A3326405}"/>
              </a:ext>
            </a:extLst>
          </p:cNvPr>
          <p:cNvSpPr txBox="1"/>
          <p:nvPr/>
        </p:nvSpPr>
        <p:spPr>
          <a:xfrm>
            <a:off x="8524299" y="3429000"/>
            <a:ext cx="8603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Visualizing model graphs</a:t>
            </a:r>
          </a:p>
        </p:txBody>
      </p:sp>
    </p:spTree>
    <p:extLst>
      <p:ext uri="{BB962C8B-B14F-4D97-AF65-F5344CB8AC3E}">
        <p14:creationId xmlns:p14="http://schemas.microsoft.com/office/powerpoint/2010/main" val="90295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Generative AI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698D022-94A3-CEAD-BCF9-52673FA4451D}"/>
              </a:ext>
            </a:extLst>
          </p:cNvPr>
          <p:cNvSpPr txBox="1"/>
          <p:nvPr/>
        </p:nvSpPr>
        <p:spPr>
          <a:xfrm>
            <a:off x="560011" y="1044090"/>
            <a:ext cx="1100136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Generative: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creates new content (text, images, audio, synthetic data) based on what it has learned from existing contents.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  <a:r>
              <a:rPr lang="en-US" sz="2400" b="0" i="0" dirty="0">
                <a:solidFill>
                  <a:srgbClr val="1A1A1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dirty="0">
                <a:solidFill>
                  <a:srgbClr val="1A1A1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400" b="0" i="0" dirty="0">
                <a:solidFill>
                  <a:srgbClr val="1A1A1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ses neural networks to identify the patterns and structures within existing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1A1A1A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D93200-26CB-F4EE-D0A2-10B3846F8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1" y="2772188"/>
            <a:ext cx="5171089" cy="30417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5C71C9-53F9-A556-0CD2-473B7633271E}"/>
              </a:ext>
            </a:extLst>
          </p:cNvPr>
          <p:cNvSpPr txBox="1"/>
          <p:nvPr/>
        </p:nvSpPr>
        <p:spPr>
          <a:xfrm>
            <a:off x="1596390" y="5820198"/>
            <a:ext cx="2879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to text generation (</a:t>
            </a:r>
            <a:r>
              <a:rPr lang="en-US" dirty="0" err="1"/>
              <a:t>ChatGPT</a:t>
            </a:r>
            <a:r>
              <a:rPr lang="en-US" dirty="0"/>
              <a:t>)</a:t>
            </a:r>
          </a:p>
        </p:txBody>
      </p:sp>
      <p:pic>
        <p:nvPicPr>
          <p:cNvPr id="5" name="Picture 4" descr="Generative AI">
            <a:extLst>
              <a:ext uri="{FF2B5EF4-FFF2-40B4-BE49-F238E27FC236}">
                <a16:creationId xmlns:a16="http://schemas.microsoft.com/office/drawing/2014/main" id="{E05D7344-11E1-74BB-C59B-1369C57BF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535" y="2721837"/>
            <a:ext cx="5455119" cy="304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C4A29D-4B8A-5C17-EFEC-D0A7962854B9}"/>
              </a:ext>
            </a:extLst>
          </p:cNvPr>
          <p:cNvSpPr txBox="1"/>
          <p:nvPr/>
        </p:nvSpPr>
        <p:spPr>
          <a:xfrm>
            <a:off x="7804186" y="5820198"/>
            <a:ext cx="2969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to image generation (Dall-E 2)</a:t>
            </a:r>
          </a:p>
        </p:txBody>
      </p:sp>
    </p:spTree>
    <p:extLst>
      <p:ext uri="{BB962C8B-B14F-4D97-AF65-F5344CB8AC3E}">
        <p14:creationId xmlns:p14="http://schemas.microsoft.com/office/powerpoint/2010/main" val="1172467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Generative AI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picture containing text, screenshot, font, logo&#10;&#10;Description automatically generated">
            <a:extLst>
              <a:ext uri="{FF2B5EF4-FFF2-40B4-BE49-F238E27FC236}">
                <a16:creationId xmlns:a16="http://schemas.microsoft.com/office/drawing/2014/main" id="{AEFDB70E-1A11-5CA8-4B44-979D06144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600" y="1070916"/>
            <a:ext cx="7772400" cy="2694328"/>
          </a:xfrm>
          <a:prstGeom prst="rect">
            <a:avLst/>
          </a:prstGeom>
        </p:spPr>
      </p:pic>
      <p:graphicFrame>
        <p:nvGraphicFramePr>
          <p:cNvPr id="3" name="Table 15">
            <a:extLst>
              <a:ext uri="{FF2B5EF4-FFF2-40B4-BE49-F238E27FC236}">
                <a16:creationId xmlns:a16="http://schemas.microsoft.com/office/drawing/2014/main" id="{1047D175-8FE1-C758-A29E-4E6C15472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536191"/>
              </p:ext>
            </p:extLst>
          </p:nvPr>
        </p:nvGraphicFramePr>
        <p:xfrm>
          <a:off x="2132800" y="4106135"/>
          <a:ext cx="81280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3489013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14959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Discriminative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Generative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10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Classify or predict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Generates new data similar to the trained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625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Labeled data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Unstructured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113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Learns the relationship between data and labels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Understands distribution of data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966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6796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Generative AI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The Healthcare Industry's Not-So-Secret Weapon: ChatGPT | The Healthcare  Technology Report.">
            <a:extLst>
              <a:ext uri="{FF2B5EF4-FFF2-40B4-BE49-F238E27FC236}">
                <a16:creationId xmlns:a16="http://schemas.microsoft.com/office/drawing/2014/main" id="{F88C6D08-C5DF-B2F5-DB84-F1B4569A6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109" y="1665648"/>
            <a:ext cx="6718232" cy="377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729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Convolutional Neural Networks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diagram of a rectangular object with a blue ball and numbers&#10;&#10;Description automatically generated">
            <a:extLst>
              <a:ext uri="{FF2B5EF4-FFF2-40B4-BE49-F238E27FC236}">
                <a16:creationId xmlns:a16="http://schemas.microsoft.com/office/drawing/2014/main" id="{F9169035-FDC0-0A25-5262-3EC259EC2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14" y="1281652"/>
            <a:ext cx="3182290" cy="4026072"/>
          </a:xfrm>
          <a:prstGeom prst="rect">
            <a:avLst/>
          </a:prstGeom>
        </p:spPr>
      </p:pic>
      <p:pic>
        <p:nvPicPr>
          <p:cNvPr id="4" name="Picture 3" descr="A diagram of a structure&#10;&#10;Description automatically generated">
            <a:extLst>
              <a:ext uri="{FF2B5EF4-FFF2-40B4-BE49-F238E27FC236}">
                <a16:creationId xmlns:a16="http://schemas.microsoft.com/office/drawing/2014/main" id="{58D2214C-96CB-F3FC-27D2-CD049F0A0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945" y="1281652"/>
            <a:ext cx="3031922" cy="4026072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037083C4-9F98-D419-3B01-F6BDEBD56716}"/>
              </a:ext>
            </a:extLst>
          </p:cNvPr>
          <p:cNvSpPr/>
          <p:nvPr/>
        </p:nvSpPr>
        <p:spPr>
          <a:xfrm>
            <a:off x="4983892" y="2971127"/>
            <a:ext cx="1112108" cy="6054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CDE32-EE98-009F-CE15-A36D7EA1044E}"/>
              </a:ext>
            </a:extLst>
          </p:cNvPr>
          <p:cNvSpPr txBox="1"/>
          <p:nvPr/>
        </p:nvSpPr>
        <p:spPr>
          <a:xfrm>
            <a:off x="1366343" y="5576348"/>
            <a:ext cx="10008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 number: the result of taking a dot product between the filter and a small 5x5x3 chunk of the image (i.e. 5*5*3 = 75-dimensional dot product + bias)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2902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Generative AI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kate on Twitter: &quot;Time it took to reach 1 million users: Netflix - 3.5  years Facebook - 10 months Spotify - 5 months Instagram - 2.5 months  ChatGPT - 5 days&quot; / Twitter">
            <a:extLst>
              <a:ext uri="{FF2B5EF4-FFF2-40B4-BE49-F238E27FC236}">
                <a16:creationId xmlns:a16="http://schemas.microsoft.com/office/drawing/2014/main" id="{A442F2AD-4BC6-A953-B75A-1E08EE7CC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445" y="909331"/>
            <a:ext cx="6718335" cy="521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7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Convolutional Neural Networks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diagram of a rectangular object with a blue ball and numbers&#10;&#10;Description automatically generated">
            <a:extLst>
              <a:ext uri="{FF2B5EF4-FFF2-40B4-BE49-F238E27FC236}">
                <a16:creationId xmlns:a16="http://schemas.microsoft.com/office/drawing/2014/main" id="{1AF6E988-A463-39DD-1B0C-57374B2F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9" y="1281652"/>
            <a:ext cx="3182290" cy="4294694"/>
          </a:xfrm>
          <a:prstGeom prst="rect">
            <a:avLst/>
          </a:prstGeom>
        </p:spPr>
      </p:pic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44B6615F-AB9C-0E65-D468-91D66A7D3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25" y="1281652"/>
            <a:ext cx="3031922" cy="4294694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C8124EB6-00FD-56A4-E570-1B6985DC6C6A}"/>
              </a:ext>
            </a:extLst>
          </p:cNvPr>
          <p:cNvSpPr/>
          <p:nvPr/>
        </p:nvSpPr>
        <p:spPr>
          <a:xfrm>
            <a:off x="3449393" y="2948394"/>
            <a:ext cx="1112108" cy="6054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BB0D68A-2635-FDFE-8EF4-86C8111C6206}"/>
              </a:ext>
            </a:extLst>
          </p:cNvPr>
          <p:cNvSpPr/>
          <p:nvPr/>
        </p:nvSpPr>
        <p:spPr>
          <a:xfrm>
            <a:off x="7889871" y="2948394"/>
            <a:ext cx="1112108" cy="6054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ue rectangular object with numbers&#10;&#10;Description automatically generated">
            <a:extLst>
              <a:ext uri="{FF2B5EF4-FFF2-40B4-BE49-F238E27FC236}">
                <a16:creationId xmlns:a16="http://schemas.microsoft.com/office/drawing/2014/main" id="{C1C0FA94-0D55-F725-BA04-464B08B98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241" y="1281652"/>
            <a:ext cx="2555343" cy="4294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1F7B9D-02DE-001A-3BCC-2FA26ED860FC}"/>
              </a:ext>
            </a:extLst>
          </p:cNvPr>
          <p:cNvSpPr txBox="1"/>
          <p:nvPr/>
        </p:nvSpPr>
        <p:spPr>
          <a:xfrm>
            <a:off x="9001979" y="973875"/>
            <a:ext cx="24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Map/ Feature Map</a:t>
            </a:r>
          </a:p>
        </p:txBody>
      </p:sp>
    </p:spTree>
    <p:extLst>
      <p:ext uri="{BB962C8B-B14F-4D97-AF65-F5344CB8AC3E}">
        <p14:creationId xmlns:p14="http://schemas.microsoft.com/office/powerpoint/2010/main" val="1117464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Convolutional Neural Networks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nh H. Reynolds">
            <a:extLst>
              <a:ext uri="{FF2B5EF4-FFF2-40B4-BE49-F238E27FC236}">
                <a16:creationId xmlns:a16="http://schemas.microsoft.com/office/drawing/2014/main" id="{87D3401B-55BF-D995-B275-39C050423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71" y="1412043"/>
            <a:ext cx="11483547" cy="430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606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Convolutional Neural Networks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003 CNN More On Edge Detection - Master Data Science">
            <a:extLst>
              <a:ext uri="{FF2B5EF4-FFF2-40B4-BE49-F238E27FC236}">
                <a16:creationId xmlns:a16="http://schemas.microsoft.com/office/drawing/2014/main" id="{1C07DBAE-C787-86B8-20C6-F37A7B9B6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55" y="1383711"/>
            <a:ext cx="9894614" cy="409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BAB3FB-B9DA-DBC3-7CE2-A30046C6BB92}"/>
              </a:ext>
            </a:extLst>
          </p:cNvPr>
          <p:cNvSpPr txBox="1"/>
          <p:nvPr/>
        </p:nvSpPr>
        <p:spPr>
          <a:xfrm>
            <a:off x="5002924" y="5728138"/>
            <a:ext cx="2634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Vertical Edge Detection</a:t>
            </a:r>
          </a:p>
        </p:txBody>
      </p:sp>
    </p:spTree>
    <p:extLst>
      <p:ext uri="{BB962C8B-B14F-4D97-AF65-F5344CB8AC3E}">
        <p14:creationId xmlns:p14="http://schemas.microsoft.com/office/powerpoint/2010/main" val="2326223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Shape 2">
            <a:extLst>
              <a:ext uri="{FF2B5EF4-FFF2-40B4-BE49-F238E27FC236}">
                <a16:creationId xmlns:a16="http://schemas.microsoft.com/office/drawing/2014/main" id="{477FC112-DDD2-403F-A177-CA342012022B}"/>
              </a:ext>
            </a:extLst>
          </p:cNvPr>
          <p:cNvSpPr txBox="1"/>
          <p:nvPr/>
        </p:nvSpPr>
        <p:spPr>
          <a:xfrm>
            <a:off x="360851" y="75321"/>
            <a:ext cx="8783149" cy="6134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dirty="0">
                <a:latin typeface="Arial"/>
              </a:rPr>
              <a:t>Convolutional Neural Networks</a:t>
            </a:r>
            <a:endParaRPr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2FDCBA-E7E8-4069-8B91-C901B7B142C8}"/>
              </a:ext>
            </a:extLst>
          </p:cNvPr>
          <p:cNvCxnSpPr>
            <a:cxnSpLocks/>
          </p:cNvCxnSpPr>
          <p:nvPr/>
        </p:nvCxnSpPr>
        <p:spPr>
          <a:xfrm>
            <a:off x="171081" y="730025"/>
            <a:ext cx="11486044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Student Notes: Convolutional Neural Networks (CNN) Introduction – Belajar  Pembelajaran Mesin Indonesia">
            <a:extLst>
              <a:ext uri="{FF2B5EF4-FFF2-40B4-BE49-F238E27FC236}">
                <a16:creationId xmlns:a16="http://schemas.microsoft.com/office/drawing/2014/main" id="{DCA5ED61-D184-D5EF-1B07-707D25AC7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846" y="1175083"/>
            <a:ext cx="10339279" cy="495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314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9526</TotalTime>
  <Words>1783</Words>
  <Application>Microsoft Macintosh PowerPoint</Application>
  <PresentationFormat>Widescreen</PresentationFormat>
  <Paragraphs>240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StarSymbol</vt:lpstr>
      <vt:lpstr>Arial</vt:lpstr>
      <vt:lpstr>Calibri</vt:lpstr>
      <vt:lpstr>Helvetica</vt:lpstr>
      <vt:lpstr>Times New Roman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Bermejo-Moreno</dc:creator>
  <cp:lastModifiedBy>Hao Ji</cp:lastModifiedBy>
  <cp:revision>239</cp:revision>
  <dcterms:modified xsi:type="dcterms:W3CDTF">2024-08-26T21:07:15Z</dcterms:modified>
</cp:coreProperties>
</file>